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3.xml" ContentType="application/vnd.openxmlformats-officedocument.theme+xml"/>
  <Override PartName="/ppt/slideLayouts/slideLayout8.xml" ContentType="application/vnd.openxmlformats-officedocument.presentationml.slideLayout+xml"/>
  <Override PartName="/ppt/theme/theme4.xml" ContentType="application/vnd.openxmlformats-officedocument.theme+xml"/>
  <Override PartName="/ppt/slideLayouts/slideLayout9.xml" ContentType="application/vnd.openxmlformats-officedocument.presentationml.slideLayout+xml"/>
  <Override PartName="/ppt/theme/theme5.xml" ContentType="application/vnd.openxmlformats-officedocument.theme+xml"/>
  <Override PartName="/ppt/slideLayouts/slideLayout10.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embedTrueTypeFonts="1">
  <p:sldMasterIdLst>
    <p:sldMasterId id="2147483648" r:id="rId1"/>
    <p:sldMasterId id="2147483661" r:id="rId2"/>
    <p:sldMasterId id="2147483686" r:id="rId3"/>
    <p:sldMasterId id="2147483830" r:id="rId4"/>
    <p:sldMasterId id="2147483889" r:id="rId5"/>
    <p:sldMasterId id="2147483896" r:id="rId6"/>
  </p:sldMasterIdLst>
  <p:notesMasterIdLst>
    <p:notesMasterId r:id="rId35"/>
  </p:notesMasterIdLst>
  <p:sldIdLst>
    <p:sldId id="349" r:id="rId7"/>
    <p:sldId id="5538" r:id="rId8"/>
    <p:sldId id="5542" r:id="rId9"/>
    <p:sldId id="5580" r:id="rId10"/>
    <p:sldId id="5567" r:id="rId11"/>
    <p:sldId id="5571" r:id="rId12"/>
    <p:sldId id="5573" r:id="rId13"/>
    <p:sldId id="4168" r:id="rId14"/>
    <p:sldId id="5553" r:id="rId15"/>
    <p:sldId id="4161" r:id="rId16"/>
    <p:sldId id="5551" r:id="rId17"/>
    <p:sldId id="5545" r:id="rId18"/>
    <p:sldId id="5555" r:id="rId19"/>
    <p:sldId id="5554" r:id="rId20"/>
    <p:sldId id="5540" r:id="rId21"/>
    <p:sldId id="5548" r:id="rId22"/>
    <p:sldId id="5568" r:id="rId23"/>
    <p:sldId id="5566" r:id="rId24"/>
    <p:sldId id="5570" r:id="rId25"/>
    <p:sldId id="5559" r:id="rId26"/>
    <p:sldId id="5562" r:id="rId27"/>
    <p:sldId id="5558" r:id="rId28"/>
    <p:sldId id="5560" r:id="rId29"/>
    <p:sldId id="5561" r:id="rId30"/>
    <p:sldId id="335" r:id="rId31"/>
    <p:sldId id="321" r:id="rId32"/>
    <p:sldId id="5572" r:id="rId33"/>
    <p:sldId id="5581" r:id="rId34"/>
  </p:sldIdLst>
  <p:sldSz cx="12192000" cy="6858000"/>
  <p:notesSz cx="6858000" cy="9144000"/>
  <p:embeddedFontLst>
    <p:embeddedFont>
      <p:font typeface="Calibri" panose="020F0502020204030204" pitchFamily="34" charset="0"/>
      <p:regular r:id="rId36"/>
      <p:bold r:id="rId37"/>
      <p:italic r:id="rId38"/>
      <p:boldItalic r:id="rId39"/>
    </p:embeddedFont>
    <p:embeddedFont>
      <p:font typeface="Exo" panose="02000303000000000000" pitchFamily="2" charset="0"/>
      <p:regular r:id="rId40"/>
      <p:bold r:id="rId41"/>
      <p:italic r:id="rId42"/>
      <p:boldItalic r:id="rId43"/>
    </p:embeddedFont>
    <p:embeddedFont>
      <p:font typeface="Exo Light" panose="02000303000000000000" pitchFamily="2" charset="0"/>
      <p:regular r:id="rId44"/>
    </p:embeddedFont>
    <p:embeddedFont>
      <p:font typeface="Montserrat" panose="00000500000000000000" pitchFamily="2" charset="0"/>
      <p:regular r:id="rId45"/>
      <p:bold r:id="rId46"/>
      <p:italic r:id="rId47"/>
      <p:boldItalic r:id="rId48"/>
    </p:embeddedFont>
    <p:embeddedFont>
      <p:font typeface="Montserrat Light" panose="00000400000000000000" pitchFamily="2" charset="0"/>
      <p:regular r:id="rId49"/>
      <p:italic r:id="rId50"/>
    </p:embeddedFont>
    <p:embeddedFont>
      <p:font typeface="Montserrat Medium" panose="00000600000000000000" pitchFamily="2" charset="0"/>
      <p:regular r:id="rId51"/>
      <p:italic r:id="rId52"/>
    </p:embeddedFont>
    <p:embeddedFont>
      <p:font typeface="Montserrat SemiBold" panose="00000700000000000000" pitchFamily="2" charset="0"/>
      <p:bold r:id="rId53"/>
      <p:boldItalic r:id="rId54"/>
    </p:embeddedFont>
    <p:embeddedFont>
      <p:font typeface="Roboto Condensed" panose="02000000000000000000" pitchFamily="2" charset="0"/>
      <p:regular r:id="rId55"/>
      <p:bold r:id="rId56"/>
      <p:italic r:id="rId57"/>
      <p:boldItalic r:id="rId58"/>
    </p:embeddedFont>
    <p:embeddedFont>
      <p:font typeface="Roboto Condensed Light" panose="02000000000000000000" pitchFamily="2" charset="0"/>
      <p:regular r:id="rId59"/>
      <p:italic r:id="rId6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A2497FD-744E-4EA7-B12A-AB464110C071}" v="285" dt="2022-11-10T18:20:49.29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inimized" horzBarState="maximized">
    <p:restoredLeft sz="6165" autoAdjust="0"/>
    <p:restoredTop sz="96305" autoAdjust="0"/>
  </p:normalViewPr>
  <p:slideViewPr>
    <p:cSldViewPr snapToGrid="0">
      <p:cViewPr varScale="1">
        <p:scale>
          <a:sx n="110" d="100"/>
          <a:sy n="110" d="100"/>
        </p:scale>
        <p:origin x="1296"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font" Target="fonts/font7.fntdata"/><Relationship Id="rId47" Type="http://schemas.openxmlformats.org/officeDocument/2006/relationships/font" Target="fonts/font12.fntdata"/><Relationship Id="rId50" Type="http://schemas.openxmlformats.org/officeDocument/2006/relationships/font" Target="fonts/font15.fntdata"/><Relationship Id="rId55" Type="http://schemas.openxmlformats.org/officeDocument/2006/relationships/font" Target="fonts/font20.fntdata"/><Relationship Id="rId63" Type="http://schemas.openxmlformats.org/officeDocument/2006/relationships/theme" Target="theme/theme1.xml"/><Relationship Id="rId7" Type="http://schemas.openxmlformats.org/officeDocument/2006/relationships/slide" Target="slides/slide1.xml"/><Relationship Id="rId2" Type="http://schemas.openxmlformats.org/officeDocument/2006/relationships/slideMaster" Target="slideMasters/slideMaster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font" Target="fonts/font2.fntdata"/><Relationship Id="rId40" Type="http://schemas.openxmlformats.org/officeDocument/2006/relationships/font" Target="fonts/font5.fntdata"/><Relationship Id="rId45" Type="http://schemas.openxmlformats.org/officeDocument/2006/relationships/font" Target="fonts/font10.fntdata"/><Relationship Id="rId53" Type="http://schemas.openxmlformats.org/officeDocument/2006/relationships/font" Target="fonts/font18.fntdata"/><Relationship Id="rId58" Type="http://schemas.openxmlformats.org/officeDocument/2006/relationships/font" Target="fonts/font23.fntdata"/><Relationship Id="rId66" Type="http://schemas.microsoft.com/office/2018/10/relationships/authors" Target="authors.xml"/><Relationship Id="rId5" Type="http://schemas.openxmlformats.org/officeDocument/2006/relationships/slideMaster" Target="slideMasters/slideMaster5.xml"/><Relationship Id="rId61" Type="http://schemas.openxmlformats.org/officeDocument/2006/relationships/presProps" Target="presProps.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notesMaster" Target="notesMasters/notesMaster1.xml"/><Relationship Id="rId43" Type="http://schemas.openxmlformats.org/officeDocument/2006/relationships/font" Target="fonts/font8.fntdata"/><Relationship Id="rId48" Type="http://schemas.openxmlformats.org/officeDocument/2006/relationships/font" Target="fonts/font13.fntdata"/><Relationship Id="rId56" Type="http://schemas.openxmlformats.org/officeDocument/2006/relationships/font" Target="fonts/font21.fntdata"/><Relationship Id="rId64" Type="http://schemas.openxmlformats.org/officeDocument/2006/relationships/tableStyles" Target="tableStyles.xml"/><Relationship Id="rId8" Type="http://schemas.openxmlformats.org/officeDocument/2006/relationships/slide" Target="slides/slide2.xml"/><Relationship Id="rId51" Type="http://schemas.openxmlformats.org/officeDocument/2006/relationships/font" Target="fonts/font16.fntdata"/><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font" Target="fonts/font3.fntdata"/><Relationship Id="rId46" Type="http://schemas.openxmlformats.org/officeDocument/2006/relationships/font" Target="fonts/font11.fntdata"/><Relationship Id="rId59" Type="http://schemas.openxmlformats.org/officeDocument/2006/relationships/font" Target="fonts/font24.fntdata"/><Relationship Id="rId20" Type="http://schemas.openxmlformats.org/officeDocument/2006/relationships/slide" Target="slides/slide14.xml"/><Relationship Id="rId41" Type="http://schemas.openxmlformats.org/officeDocument/2006/relationships/font" Target="fonts/font6.fntdata"/><Relationship Id="rId54" Type="http://schemas.openxmlformats.org/officeDocument/2006/relationships/font" Target="fonts/font19.fntdata"/><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font" Target="fonts/font1.fntdata"/><Relationship Id="rId49" Type="http://schemas.openxmlformats.org/officeDocument/2006/relationships/font" Target="fonts/font14.fntdata"/><Relationship Id="rId57" Type="http://schemas.openxmlformats.org/officeDocument/2006/relationships/font" Target="fonts/font22.fntdata"/><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font" Target="fonts/font9.fntdata"/><Relationship Id="rId52" Type="http://schemas.openxmlformats.org/officeDocument/2006/relationships/font" Target="fonts/font17.fntdata"/><Relationship Id="rId60" Type="http://schemas.openxmlformats.org/officeDocument/2006/relationships/font" Target="fonts/font25.fntdata"/><Relationship Id="rId65" Type="http://schemas.microsoft.com/office/2015/10/relationships/revisionInfo" Target="revisionInfo.xml"/><Relationship Id="rId4" Type="http://schemas.openxmlformats.org/officeDocument/2006/relationships/slideMaster" Target="slideMasters/slideMaster4.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font" Target="fonts/font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Roboto Condensed Light" panose="02000000000000000000" pitchFamily="2"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Roboto Condensed Light" panose="02000000000000000000" pitchFamily="2" charset="0"/>
              </a:defRPr>
            </a:lvl1pPr>
          </a:lstStyle>
          <a:p>
            <a:fld id="{AB42D1E0-15EC-4C41-AFF0-99A4BB1D1C11}" type="datetimeFigureOut">
              <a:rPr lang="en-US" smtClean="0"/>
              <a:pPr/>
              <a:t>11/15/2022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Roboto Condensed Light" panose="02000000000000000000" pitchFamily="2"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Roboto Condensed Light" panose="02000000000000000000" pitchFamily="2" charset="0"/>
              </a:defRPr>
            </a:lvl1pPr>
          </a:lstStyle>
          <a:p>
            <a:fld id="{68E0E841-3100-47C1-84CC-DCAF5E1EA4F7}" type="slidenum">
              <a:rPr lang="en-US" smtClean="0"/>
              <a:pPr/>
              <a:t>‹#›</a:t>
            </a:fld>
            <a:endParaRPr lang="en-US" dirty="0"/>
          </a:p>
        </p:txBody>
      </p:sp>
    </p:spTree>
    <p:extLst>
      <p:ext uri="{BB962C8B-B14F-4D97-AF65-F5344CB8AC3E}">
        <p14:creationId xmlns:p14="http://schemas.microsoft.com/office/powerpoint/2010/main" val="2181985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Roboto Condensed Light" panose="02000000000000000000" pitchFamily="2" charset="0"/>
        <a:ea typeface="+mn-ea"/>
        <a:cs typeface="+mn-cs"/>
      </a:defRPr>
    </a:lvl1pPr>
    <a:lvl2pPr marL="457200" algn="l" defTabSz="914400" rtl="0" eaLnBrk="1" latinLnBrk="0" hangingPunct="1">
      <a:defRPr sz="1200" kern="1200">
        <a:solidFill>
          <a:schemeClr val="tx1"/>
        </a:solidFill>
        <a:latin typeface="Roboto Condensed Light" panose="02000000000000000000" pitchFamily="2" charset="0"/>
        <a:ea typeface="+mn-ea"/>
        <a:cs typeface="+mn-cs"/>
      </a:defRPr>
    </a:lvl2pPr>
    <a:lvl3pPr marL="914400" algn="l" defTabSz="914400" rtl="0" eaLnBrk="1" latinLnBrk="0" hangingPunct="1">
      <a:defRPr sz="1200" kern="1200">
        <a:solidFill>
          <a:schemeClr val="tx1"/>
        </a:solidFill>
        <a:latin typeface="Roboto Condensed Light" panose="02000000000000000000" pitchFamily="2" charset="0"/>
        <a:ea typeface="+mn-ea"/>
        <a:cs typeface="+mn-cs"/>
      </a:defRPr>
    </a:lvl3pPr>
    <a:lvl4pPr marL="1371600" algn="l" defTabSz="914400" rtl="0" eaLnBrk="1" latinLnBrk="0" hangingPunct="1">
      <a:defRPr sz="1200" kern="1200">
        <a:solidFill>
          <a:schemeClr val="tx1"/>
        </a:solidFill>
        <a:latin typeface="Roboto Condensed Light" panose="02000000000000000000" pitchFamily="2" charset="0"/>
        <a:ea typeface="+mn-ea"/>
        <a:cs typeface="+mn-cs"/>
      </a:defRPr>
    </a:lvl4pPr>
    <a:lvl5pPr marL="1828800" algn="l" defTabSz="914400" rtl="0" eaLnBrk="1" latinLnBrk="0" hangingPunct="1">
      <a:defRPr sz="1200" kern="1200">
        <a:solidFill>
          <a:schemeClr val="tx1"/>
        </a:solidFill>
        <a:latin typeface="Roboto Condensed Light" panose="02000000000000000000" pitchFamily="2"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8E0E841-3100-47C1-84CC-DCAF5E1EA4F7}" type="slidenum">
              <a:rPr lang="en-US" smtClean="0"/>
              <a:t>4</a:t>
            </a:fld>
            <a:endParaRPr lang="en-US"/>
          </a:p>
        </p:txBody>
      </p:sp>
    </p:spTree>
    <p:extLst>
      <p:ext uri="{BB962C8B-B14F-4D97-AF65-F5344CB8AC3E}">
        <p14:creationId xmlns:p14="http://schemas.microsoft.com/office/powerpoint/2010/main" val="6126526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pPr marL="0" marR="0" lvl="0" indent="0" algn="r" defTabSz="554492" rtl="0" eaLnBrk="1" fontAlgn="auto" latinLnBrk="0" hangingPunct="1">
              <a:lnSpc>
                <a:spcPct val="100000"/>
              </a:lnSpc>
              <a:spcBef>
                <a:spcPts val="0"/>
              </a:spcBef>
              <a:spcAft>
                <a:spcPts val="0"/>
              </a:spcAft>
              <a:buClrTx/>
              <a:buSzTx/>
              <a:buFontTx/>
              <a:buNone/>
              <a:tabLst/>
              <a:defRPr/>
            </a:pPr>
            <a:fld id="{06B0FC7D-8687-9A40-9CA8-0B2F00AB98E3}" type="slidenum">
              <a:rPr kumimoji="0" lang="en-US" sz="1200" b="0" i="0" u="none" strike="noStrike" kern="1200" cap="none" spc="0" normalizeH="0" baseline="0" noProof="0" smtClean="0">
                <a:ln>
                  <a:noFill/>
                </a:ln>
                <a:solidFill>
                  <a:prstClr val="black"/>
                </a:solidFill>
                <a:effectLst/>
                <a:uLnTx/>
                <a:uFillTx/>
                <a:latin typeface="Roboto Condensed Light" panose="02000000000000000000" pitchFamily="2" charset="0"/>
                <a:ea typeface="+mn-ea"/>
                <a:cs typeface="+mn-cs"/>
              </a:rPr>
              <a:pPr marL="0" marR="0" lvl="0" indent="0" algn="r" defTabSz="554492"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Roboto Condensed Light" panose="02000000000000000000" pitchFamily="2" charset="0"/>
              <a:ea typeface="+mn-ea"/>
              <a:cs typeface="+mn-cs"/>
            </a:endParaRPr>
          </a:p>
        </p:txBody>
      </p:sp>
    </p:spTree>
    <p:extLst>
      <p:ext uri="{BB962C8B-B14F-4D97-AF65-F5344CB8AC3E}">
        <p14:creationId xmlns:p14="http://schemas.microsoft.com/office/powerpoint/2010/main" val="8245878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pPr marL="0" marR="0" lvl="0" indent="0" algn="r" defTabSz="554492" rtl="0" eaLnBrk="1" fontAlgn="auto" latinLnBrk="0" hangingPunct="1">
              <a:lnSpc>
                <a:spcPct val="100000"/>
              </a:lnSpc>
              <a:spcBef>
                <a:spcPts val="0"/>
              </a:spcBef>
              <a:spcAft>
                <a:spcPts val="0"/>
              </a:spcAft>
              <a:buClrTx/>
              <a:buSzTx/>
              <a:buFontTx/>
              <a:buNone/>
              <a:tabLst/>
              <a:defRPr/>
            </a:pPr>
            <a:fld id="{06B0FC7D-8687-9A40-9CA8-0B2F00AB98E3}" type="slidenum">
              <a:rPr kumimoji="0" lang="en-US" sz="1200" b="0" i="0" u="none" strike="noStrike" kern="1200" cap="none" spc="0" normalizeH="0" baseline="0" noProof="0" smtClean="0">
                <a:ln>
                  <a:noFill/>
                </a:ln>
                <a:solidFill>
                  <a:prstClr val="black"/>
                </a:solidFill>
                <a:effectLst/>
                <a:uLnTx/>
                <a:uFillTx/>
                <a:latin typeface="Roboto Condensed Light" panose="02000000000000000000" pitchFamily="2" charset="0"/>
                <a:ea typeface="+mn-ea"/>
                <a:cs typeface="+mn-cs"/>
              </a:rPr>
              <a:pPr marL="0" marR="0" lvl="0" indent="0" algn="r" defTabSz="554492"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Roboto Condensed Light" panose="02000000000000000000" pitchFamily="2" charset="0"/>
              <a:ea typeface="+mn-ea"/>
              <a:cs typeface="+mn-cs"/>
            </a:endParaRPr>
          </a:p>
        </p:txBody>
      </p:sp>
    </p:spTree>
    <p:extLst>
      <p:ext uri="{BB962C8B-B14F-4D97-AF65-F5344CB8AC3E}">
        <p14:creationId xmlns:p14="http://schemas.microsoft.com/office/powerpoint/2010/main" val="13871137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8E0E841-3100-47C1-84CC-DCAF5E1EA4F7}" type="slidenum">
              <a:rPr lang="en-US" smtClean="0"/>
              <a:t>5</a:t>
            </a:fld>
            <a:endParaRPr lang="en-US"/>
          </a:p>
        </p:txBody>
      </p:sp>
    </p:spTree>
    <p:extLst>
      <p:ext uri="{BB962C8B-B14F-4D97-AF65-F5344CB8AC3E}">
        <p14:creationId xmlns:p14="http://schemas.microsoft.com/office/powerpoint/2010/main" val="3049846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554492" rtl="0" eaLnBrk="1" fontAlgn="auto" latinLnBrk="0" hangingPunct="1">
              <a:lnSpc>
                <a:spcPct val="100000"/>
              </a:lnSpc>
              <a:spcBef>
                <a:spcPts val="0"/>
              </a:spcBef>
              <a:spcAft>
                <a:spcPts val="0"/>
              </a:spcAft>
              <a:buClrTx/>
              <a:buSzTx/>
              <a:buFontTx/>
              <a:buNone/>
              <a:tabLst/>
              <a:defRPr/>
            </a:pPr>
            <a:fld id="{06B0FC7D-8687-9A40-9CA8-0B2F00AB98E3}" type="slidenum">
              <a:rPr kumimoji="0" lang="en-US" sz="1200" b="0" i="0" u="none" strike="noStrike" kern="1200" cap="none" spc="0" normalizeH="0" baseline="0" noProof="0" smtClean="0">
                <a:ln>
                  <a:noFill/>
                </a:ln>
                <a:solidFill>
                  <a:prstClr val="black"/>
                </a:solidFill>
                <a:effectLst/>
                <a:uLnTx/>
                <a:uFillTx/>
                <a:latin typeface="Roboto Condensed Light" panose="02000000000000000000" pitchFamily="2" charset="0"/>
                <a:ea typeface="+mn-ea"/>
                <a:cs typeface="+mn-cs"/>
              </a:rPr>
              <a:pPr marL="0" marR="0" lvl="0" indent="0" algn="r" defTabSz="554492"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Roboto Condensed Light" panose="02000000000000000000" pitchFamily="2" charset="0"/>
              <a:ea typeface="+mn-ea"/>
              <a:cs typeface="+mn-cs"/>
            </a:endParaRPr>
          </a:p>
        </p:txBody>
      </p:sp>
    </p:spTree>
    <p:extLst>
      <p:ext uri="{BB962C8B-B14F-4D97-AF65-F5344CB8AC3E}">
        <p14:creationId xmlns:p14="http://schemas.microsoft.com/office/powerpoint/2010/main" val="31278373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554492" rtl="0" eaLnBrk="1" fontAlgn="auto" latinLnBrk="0" hangingPunct="1">
              <a:lnSpc>
                <a:spcPct val="100000"/>
              </a:lnSpc>
              <a:spcBef>
                <a:spcPts val="0"/>
              </a:spcBef>
              <a:spcAft>
                <a:spcPts val="0"/>
              </a:spcAft>
              <a:buClrTx/>
              <a:buSzTx/>
              <a:buFontTx/>
              <a:buNone/>
              <a:tabLst/>
              <a:defRPr/>
            </a:pPr>
            <a:fld id="{06B0FC7D-8687-9A40-9CA8-0B2F00AB98E3}" type="slidenum">
              <a:rPr kumimoji="0" lang="en-US" sz="1200" b="0" i="0" u="none" strike="noStrike" kern="1200" cap="none" spc="0" normalizeH="0" baseline="0" noProof="0" smtClean="0">
                <a:ln>
                  <a:noFill/>
                </a:ln>
                <a:solidFill>
                  <a:prstClr val="black"/>
                </a:solidFill>
                <a:effectLst/>
                <a:uLnTx/>
                <a:uFillTx/>
                <a:latin typeface="Roboto Condensed Light" panose="02000000000000000000" pitchFamily="2" charset="0"/>
                <a:ea typeface="+mn-ea"/>
                <a:cs typeface="+mn-cs"/>
              </a:rPr>
              <a:pPr marL="0" marR="0" lvl="0" indent="0" algn="r" defTabSz="554492"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Roboto Condensed Light" panose="02000000000000000000" pitchFamily="2" charset="0"/>
              <a:ea typeface="+mn-ea"/>
              <a:cs typeface="+mn-cs"/>
            </a:endParaRPr>
          </a:p>
        </p:txBody>
      </p:sp>
    </p:spTree>
    <p:extLst>
      <p:ext uri="{BB962C8B-B14F-4D97-AF65-F5344CB8AC3E}">
        <p14:creationId xmlns:p14="http://schemas.microsoft.com/office/powerpoint/2010/main" val="9559327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8E0E841-3100-47C1-84CC-DCAF5E1EA4F7}" type="slidenum">
              <a:rPr lang="en-US" smtClean="0"/>
              <a:t>11</a:t>
            </a:fld>
            <a:endParaRPr lang="en-US"/>
          </a:p>
        </p:txBody>
      </p:sp>
    </p:spTree>
    <p:extLst>
      <p:ext uri="{BB962C8B-B14F-4D97-AF65-F5344CB8AC3E}">
        <p14:creationId xmlns:p14="http://schemas.microsoft.com/office/powerpoint/2010/main" val="31552777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8E0E841-3100-47C1-84CC-DCAF5E1EA4F7}" type="slidenum">
              <a:rPr lang="en-US" smtClean="0"/>
              <a:t>12</a:t>
            </a:fld>
            <a:endParaRPr lang="en-US"/>
          </a:p>
        </p:txBody>
      </p:sp>
    </p:spTree>
    <p:extLst>
      <p:ext uri="{BB962C8B-B14F-4D97-AF65-F5344CB8AC3E}">
        <p14:creationId xmlns:p14="http://schemas.microsoft.com/office/powerpoint/2010/main" val="16562671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8E0E841-3100-47C1-84CC-DCAF5E1EA4F7}" type="slidenum">
              <a:rPr lang="en-US" smtClean="0"/>
              <a:t>13</a:t>
            </a:fld>
            <a:endParaRPr lang="en-US"/>
          </a:p>
        </p:txBody>
      </p:sp>
    </p:spTree>
    <p:extLst>
      <p:ext uri="{BB962C8B-B14F-4D97-AF65-F5344CB8AC3E}">
        <p14:creationId xmlns:p14="http://schemas.microsoft.com/office/powerpoint/2010/main" val="13516148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8E0E841-3100-47C1-84CC-DCAF5E1EA4F7}" type="slidenum">
              <a:rPr lang="en-US" smtClean="0"/>
              <a:t>15</a:t>
            </a:fld>
            <a:endParaRPr lang="en-US"/>
          </a:p>
        </p:txBody>
      </p:sp>
    </p:spTree>
    <p:extLst>
      <p:ext uri="{BB962C8B-B14F-4D97-AF65-F5344CB8AC3E}">
        <p14:creationId xmlns:p14="http://schemas.microsoft.com/office/powerpoint/2010/main" val="38955838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8E0E841-3100-47C1-84CC-DCAF5E1EA4F7}" type="slidenum">
              <a:rPr lang="en-US" smtClean="0"/>
              <a:t>23</a:t>
            </a:fld>
            <a:endParaRPr lang="en-US"/>
          </a:p>
        </p:txBody>
      </p:sp>
    </p:spTree>
    <p:extLst>
      <p:ext uri="{BB962C8B-B14F-4D97-AF65-F5344CB8AC3E}">
        <p14:creationId xmlns:p14="http://schemas.microsoft.com/office/powerpoint/2010/main" val="411660069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www.accenture.com/SiteCollectionDocuments/PDF/OutlookPDF_AgileOrganization_02" TargetMode="External"/><Relationship Id="rId2" Type="http://schemas.openxmlformats.org/officeDocument/2006/relationships/hyperlink" Target="http://www.forbes.com/sites/joshbersin/2013/05/06/time-to-scrap-performance-" TargetMode="External"/><Relationship Id="rId1" Type="http://schemas.openxmlformats.org/officeDocument/2006/relationships/slideMaster" Target="../slideMasters/slideMaster4.xml"/><Relationship Id="rId6" Type="http://schemas.openxmlformats.org/officeDocument/2006/relationships/hyperlink" Target="http://ryanestis.com/adobe-interview/" TargetMode="External"/><Relationship Id="rId5" Type="http://schemas.openxmlformats.org/officeDocument/2006/relationships/hyperlink" Target="http://www.forbes.com/sites/stevedenning/2012/04/17/" TargetMode="External"/><Relationship Id="rId4" Type="http://schemas.openxmlformats.org/officeDocument/2006/relationships/hyperlink" Target="http://www.huffingtonpost.com/samuel-culbert/performance-" TargetMode="Externa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Cover-Dark-C">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ext Placeholder 3">
            <a:extLst>
              <a:ext uri="{FF2B5EF4-FFF2-40B4-BE49-F238E27FC236}">
                <a16:creationId xmlns:a16="http://schemas.microsoft.com/office/drawing/2014/main" id="{16A2AD60-FBF7-0141-B754-298F96552E57}"/>
              </a:ext>
            </a:extLst>
          </p:cNvPr>
          <p:cNvSpPr>
            <a:spLocks noGrp="1"/>
          </p:cNvSpPr>
          <p:nvPr>
            <p:ph type="body" sz="quarter" idx="10" hasCustomPrompt="1"/>
          </p:nvPr>
        </p:nvSpPr>
        <p:spPr>
          <a:xfrm>
            <a:off x="650790" y="1079498"/>
            <a:ext cx="7384883" cy="1306512"/>
          </a:xfrm>
          <a:prstGeom prst="rect">
            <a:avLst/>
          </a:prstGeom>
        </p:spPr>
        <p:txBody>
          <a:bodyPr/>
          <a:lstStyle>
            <a:lvl1pPr>
              <a:lnSpc>
                <a:spcPct val="90000"/>
              </a:lnSpc>
              <a:defRPr sz="4400" b="1" i="0">
                <a:solidFill>
                  <a:schemeClr val="bg1"/>
                </a:solidFill>
                <a:latin typeface="Montserrat SemiBold" pitchFamily="2" charset="77"/>
              </a:defRPr>
            </a:lvl1pPr>
            <a:lvl2pPr>
              <a:defRPr sz="4400" b="1" i="0">
                <a:solidFill>
                  <a:schemeClr val="bg1"/>
                </a:solidFill>
                <a:latin typeface="Montserrat SemiBold" pitchFamily="2" charset="77"/>
              </a:defRPr>
            </a:lvl2pPr>
            <a:lvl3pPr>
              <a:defRPr sz="4400" b="1" i="0">
                <a:solidFill>
                  <a:schemeClr val="bg1"/>
                </a:solidFill>
                <a:latin typeface="Montserrat SemiBold" pitchFamily="2" charset="77"/>
              </a:defRPr>
            </a:lvl3pPr>
            <a:lvl4pPr>
              <a:defRPr sz="4400" b="1" i="0">
                <a:solidFill>
                  <a:schemeClr val="bg1"/>
                </a:solidFill>
                <a:latin typeface="Montserrat SemiBold" pitchFamily="2" charset="77"/>
              </a:defRPr>
            </a:lvl4pPr>
            <a:lvl5pPr>
              <a:defRPr sz="4400" b="1" i="0">
                <a:solidFill>
                  <a:schemeClr val="bg1"/>
                </a:solidFill>
                <a:latin typeface="Montserrat SemiBold" pitchFamily="2" charset="77"/>
              </a:defRPr>
            </a:lvl5pPr>
          </a:lstStyle>
          <a:p>
            <a:pPr lvl="0"/>
            <a:r>
              <a:rPr lang="en-US"/>
              <a:t>Observe the Evolution of Quantum Capacity</a:t>
            </a:r>
          </a:p>
        </p:txBody>
      </p:sp>
      <p:sp>
        <p:nvSpPr>
          <p:cNvPr id="4" name="Text Placeholder 12">
            <a:extLst>
              <a:ext uri="{FF2B5EF4-FFF2-40B4-BE49-F238E27FC236}">
                <a16:creationId xmlns:a16="http://schemas.microsoft.com/office/drawing/2014/main" id="{B14F9F68-75E7-5D4A-A79B-7F0C097E3CB8}"/>
              </a:ext>
            </a:extLst>
          </p:cNvPr>
          <p:cNvSpPr>
            <a:spLocks noGrp="1"/>
          </p:cNvSpPr>
          <p:nvPr>
            <p:ph type="body" sz="quarter" idx="11" hasCustomPrompt="1"/>
          </p:nvPr>
        </p:nvSpPr>
        <p:spPr>
          <a:xfrm>
            <a:off x="650790" y="2482057"/>
            <a:ext cx="5702883" cy="1893887"/>
          </a:xfrm>
          <a:prstGeom prst="rect">
            <a:avLst/>
          </a:prstGeom>
        </p:spPr>
        <p:txBody>
          <a:bodyPr/>
          <a:lstStyle>
            <a:lvl1pPr>
              <a:lnSpc>
                <a:spcPct val="100000"/>
              </a:lnSpc>
              <a:defRPr sz="2400" b="0" i="0">
                <a:solidFill>
                  <a:schemeClr val="bg1"/>
                </a:solidFill>
                <a:latin typeface="Exo" panose="02000503000000000000" pitchFamily="2" charset="77"/>
              </a:defRPr>
            </a:lvl1pPr>
            <a:lvl2pPr>
              <a:defRPr sz="3000" b="0" i="0">
                <a:solidFill>
                  <a:schemeClr val="bg1"/>
                </a:solidFill>
                <a:latin typeface="Exo Light" pitchFamily="2" charset="77"/>
              </a:defRPr>
            </a:lvl2pPr>
            <a:lvl3pPr>
              <a:defRPr sz="3000" b="0" i="0">
                <a:solidFill>
                  <a:schemeClr val="bg1"/>
                </a:solidFill>
                <a:latin typeface="Exo Light" pitchFamily="2" charset="77"/>
              </a:defRPr>
            </a:lvl3pPr>
            <a:lvl4pPr>
              <a:defRPr sz="3000" b="0" i="0">
                <a:solidFill>
                  <a:schemeClr val="bg1"/>
                </a:solidFill>
                <a:latin typeface="Exo Light" pitchFamily="2" charset="77"/>
              </a:defRPr>
            </a:lvl4pPr>
            <a:lvl5pPr>
              <a:defRPr sz="3000" b="0" i="0">
                <a:solidFill>
                  <a:schemeClr val="bg1"/>
                </a:solidFill>
                <a:latin typeface="Exo Light" pitchFamily="2" charset="77"/>
              </a:defRPr>
            </a:lvl5pPr>
          </a:lstStyle>
          <a:p>
            <a:pPr lvl="0"/>
            <a:r>
              <a:rPr lang="en-US"/>
              <a:t>Keep track of a transformational technology as it evolves.</a:t>
            </a:r>
          </a:p>
        </p:txBody>
      </p:sp>
    </p:spTree>
    <p:extLst>
      <p:ext uri="{BB962C8B-B14F-4D97-AF65-F5344CB8AC3E}">
        <p14:creationId xmlns:p14="http://schemas.microsoft.com/office/powerpoint/2010/main" val="6430820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BackCover-Dark-C">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E2718FE-C921-3842-8576-F58124F911E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687083" y="2785036"/>
            <a:ext cx="2817835" cy="965200"/>
          </a:xfrm>
          <a:prstGeom prst="rect">
            <a:avLst/>
          </a:prstGeom>
        </p:spPr>
      </p:pic>
    </p:spTree>
    <p:extLst>
      <p:ext uri="{BB962C8B-B14F-4D97-AF65-F5344CB8AC3E}">
        <p14:creationId xmlns:p14="http://schemas.microsoft.com/office/powerpoint/2010/main" val="6664852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tep slide">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EFF76D18-C940-E84E-830D-6CF9AF3924F1}"/>
              </a:ext>
            </a:extLst>
          </p:cNvPr>
          <p:cNvSpPr/>
          <p:nvPr userDrawn="1"/>
        </p:nvSpPr>
        <p:spPr>
          <a:xfrm>
            <a:off x="9104714" y="0"/>
            <a:ext cx="3087285" cy="6858000"/>
          </a:xfrm>
          <a:prstGeom prst="rect">
            <a:avLst/>
          </a:prstGeom>
          <a:gradFill>
            <a:gsLst>
              <a:gs pos="19000">
                <a:srgbClr val="2576B7"/>
              </a:gs>
              <a:gs pos="100000">
                <a:schemeClr val="accent1">
                  <a:lumMod val="60000"/>
                  <a:lumOff val="40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lnSpc>
                <a:spcPct val="100000"/>
              </a:lnSpc>
            </a:pPr>
            <a:endParaRPr lang="en-US" sz="1800"/>
          </a:p>
        </p:txBody>
      </p:sp>
      <p:sp>
        <p:nvSpPr>
          <p:cNvPr id="10" name="Title 9">
            <a:extLst>
              <a:ext uri="{FF2B5EF4-FFF2-40B4-BE49-F238E27FC236}">
                <a16:creationId xmlns:a16="http://schemas.microsoft.com/office/drawing/2014/main" id="{8047F413-7CC3-9041-B985-1939336F2C65}"/>
              </a:ext>
            </a:extLst>
          </p:cNvPr>
          <p:cNvSpPr>
            <a:spLocks noGrp="1"/>
          </p:cNvSpPr>
          <p:nvPr>
            <p:ph type="title"/>
          </p:nvPr>
        </p:nvSpPr>
        <p:spPr>
          <a:xfrm>
            <a:off x="354060" y="530022"/>
            <a:ext cx="8479508" cy="519691"/>
          </a:xfrm>
        </p:spPr>
        <p:txBody>
          <a:bodyPr>
            <a:noAutofit/>
          </a:bodyPr>
          <a:lstStyle>
            <a:lvl1pPr>
              <a:lnSpc>
                <a:spcPct val="90000"/>
              </a:lnSpc>
              <a:defRPr b="0" i="0"/>
            </a:lvl1pPr>
          </a:lstStyle>
          <a:p>
            <a:r>
              <a:rPr lang="en-US" dirty="0"/>
              <a:t>Click to edit Master title style</a:t>
            </a:r>
          </a:p>
        </p:txBody>
      </p:sp>
      <p:sp>
        <p:nvSpPr>
          <p:cNvPr id="4" name="Text Placeholder 11">
            <a:extLst>
              <a:ext uri="{FF2B5EF4-FFF2-40B4-BE49-F238E27FC236}">
                <a16:creationId xmlns:a16="http://schemas.microsoft.com/office/drawing/2014/main" id="{AFF3E0B4-46E9-884B-8F5F-3F97FE21CDA1}"/>
              </a:ext>
            </a:extLst>
          </p:cNvPr>
          <p:cNvSpPr>
            <a:spLocks noGrp="1"/>
          </p:cNvSpPr>
          <p:nvPr>
            <p:ph type="body" sz="quarter" idx="11"/>
          </p:nvPr>
        </p:nvSpPr>
        <p:spPr>
          <a:xfrm>
            <a:off x="374040" y="1177271"/>
            <a:ext cx="5686246" cy="456696"/>
          </a:xfrm>
          <a:prstGeom prst="rect">
            <a:avLst/>
          </a:prstGeom>
        </p:spPr>
        <p:txBody>
          <a:bodyPr lIns="0" tIns="0" rIns="0" bIns="0">
            <a:noAutofit/>
          </a:bodyPr>
          <a:lstStyle>
            <a:lvl1pPr marL="0" indent="0">
              <a:lnSpc>
                <a:spcPct val="90000"/>
              </a:lnSpc>
              <a:buNone/>
              <a:defRPr sz="2000" b="0" i="0">
                <a:solidFill>
                  <a:srgbClr val="848585"/>
                </a:solidFill>
                <a:latin typeface="Montserrat SemiBold" pitchFamily="2" charset="77"/>
                <a:cs typeface="Arial" panose="020B0604020202020204" pitchFamily="34" charset="0"/>
              </a:defRPr>
            </a:lvl1pPr>
            <a:lvl2pPr marL="457154" indent="0">
              <a:lnSpc>
                <a:spcPts val="2400"/>
              </a:lnSpc>
              <a:buNone/>
              <a:defRPr sz="2000">
                <a:solidFill>
                  <a:srgbClr val="848585"/>
                </a:solidFill>
                <a:latin typeface="Arial" panose="020B0604020202020204" pitchFamily="34" charset="0"/>
                <a:cs typeface="Arial" panose="020B0604020202020204" pitchFamily="34" charset="0"/>
              </a:defRPr>
            </a:lvl2pPr>
            <a:lvl3pPr marL="914309" indent="0">
              <a:lnSpc>
                <a:spcPts val="2400"/>
              </a:lnSpc>
              <a:buNone/>
              <a:defRPr sz="2000">
                <a:solidFill>
                  <a:srgbClr val="848585"/>
                </a:solidFill>
                <a:latin typeface="Arial" panose="020B0604020202020204" pitchFamily="34" charset="0"/>
                <a:cs typeface="Arial" panose="020B0604020202020204" pitchFamily="34" charset="0"/>
              </a:defRPr>
            </a:lvl3pPr>
            <a:lvl4pPr marL="1371463" indent="0">
              <a:lnSpc>
                <a:spcPts val="2400"/>
              </a:lnSpc>
              <a:buNone/>
              <a:defRPr sz="2000">
                <a:solidFill>
                  <a:srgbClr val="848585"/>
                </a:solidFill>
                <a:latin typeface="Arial" panose="020B0604020202020204" pitchFamily="34" charset="0"/>
                <a:cs typeface="Arial" panose="020B0604020202020204" pitchFamily="34" charset="0"/>
              </a:defRPr>
            </a:lvl4pPr>
            <a:lvl5pPr marL="1828617" indent="0">
              <a:lnSpc>
                <a:spcPts val="2400"/>
              </a:lnSpc>
              <a:buNone/>
              <a:defRPr sz="2000">
                <a:solidFill>
                  <a:srgbClr val="848585"/>
                </a:solidFill>
                <a:latin typeface="Arial" panose="020B0604020202020204" pitchFamily="34" charset="0"/>
                <a:cs typeface="Arial" panose="020B0604020202020204" pitchFamily="34" charset="0"/>
              </a:defRPr>
            </a:lvl5pPr>
          </a:lstStyle>
          <a:p>
            <a:pPr lvl="0"/>
            <a:r>
              <a:rPr lang="en-US" dirty="0"/>
              <a:t>Click to edit Master text styles</a:t>
            </a:r>
          </a:p>
        </p:txBody>
      </p:sp>
      <p:sp>
        <p:nvSpPr>
          <p:cNvPr id="26" name="Text Placeholder 14">
            <a:extLst>
              <a:ext uri="{FF2B5EF4-FFF2-40B4-BE49-F238E27FC236}">
                <a16:creationId xmlns:a16="http://schemas.microsoft.com/office/drawing/2014/main" id="{8C23CA75-41C7-1B4F-A0B0-3377675711B0}"/>
              </a:ext>
            </a:extLst>
          </p:cNvPr>
          <p:cNvSpPr>
            <a:spLocks noGrp="1"/>
          </p:cNvSpPr>
          <p:nvPr>
            <p:ph type="body" sz="quarter" idx="12"/>
          </p:nvPr>
        </p:nvSpPr>
        <p:spPr>
          <a:xfrm>
            <a:off x="9361145" y="662318"/>
            <a:ext cx="2530857" cy="3783558"/>
          </a:xfrm>
          <a:prstGeom prst="rect">
            <a:avLst/>
          </a:prstGeom>
        </p:spPr>
        <p:txBody>
          <a:bodyPr lIns="0" tIns="0" rIns="0" bIns="0" numCol="1" spcCol="360000">
            <a:noAutofit/>
          </a:bodyPr>
          <a:lstStyle>
            <a:lvl1pPr marL="0" indent="0">
              <a:lnSpc>
                <a:spcPct val="110000"/>
              </a:lnSpc>
              <a:buNone/>
              <a:defRPr sz="1200" b="0" i="0">
                <a:solidFill>
                  <a:schemeClr val="bg1"/>
                </a:solidFill>
                <a:latin typeface="Roboto Condensed Light" panose="02000000000000000000" pitchFamily="2" charset="0"/>
                <a:cs typeface="Arial Narrow" panose="020B0604020202020204" pitchFamily="34" charset="0"/>
              </a:defRPr>
            </a:lvl1pPr>
            <a:lvl2pPr marL="457154" indent="0">
              <a:lnSpc>
                <a:spcPts val="1700"/>
              </a:lnSpc>
              <a:buNone/>
              <a:defRPr sz="1400">
                <a:solidFill>
                  <a:srgbClr val="4B4B4B"/>
                </a:solidFill>
                <a:latin typeface="Arial" panose="020B0604020202020204" pitchFamily="34" charset="0"/>
                <a:cs typeface="Arial" panose="020B0604020202020204" pitchFamily="34" charset="0"/>
              </a:defRPr>
            </a:lvl2pPr>
            <a:lvl3pPr marL="914309" indent="0">
              <a:lnSpc>
                <a:spcPts val="1700"/>
              </a:lnSpc>
              <a:buNone/>
              <a:defRPr sz="1400">
                <a:solidFill>
                  <a:srgbClr val="4B4B4B"/>
                </a:solidFill>
                <a:latin typeface="Arial" panose="020B0604020202020204" pitchFamily="34" charset="0"/>
                <a:cs typeface="Arial" panose="020B0604020202020204" pitchFamily="34" charset="0"/>
              </a:defRPr>
            </a:lvl3pPr>
            <a:lvl4pPr marL="1371463" indent="0">
              <a:lnSpc>
                <a:spcPts val="1700"/>
              </a:lnSpc>
              <a:buNone/>
              <a:defRPr sz="1400">
                <a:solidFill>
                  <a:srgbClr val="4B4B4B"/>
                </a:solidFill>
                <a:latin typeface="Arial" panose="020B0604020202020204" pitchFamily="34" charset="0"/>
                <a:cs typeface="Arial" panose="020B0604020202020204" pitchFamily="34" charset="0"/>
              </a:defRPr>
            </a:lvl4pPr>
            <a:lvl5pPr marL="1828617" indent="0">
              <a:lnSpc>
                <a:spcPts val="1700"/>
              </a:lnSpc>
              <a:buNone/>
              <a:defRPr sz="1400">
                <a:solidFill>
                  <a:srgbClr val="4B4B4B"/>
                </a:solidFill>
                <a:latin typeface="Arial" panose="020B0604020202020204" pitchFamily="34" charset="0"/>
                <a:cs typeface="Arial" panose="020B0604020202020204" pitchFamily="34" charset="0"/>
              </a:defRPr>
            </a:lvl5pPr>
          </a:lstStyle>
          <a:p>
            <a:pPr lvl="0"/>
            <a:r>
              <a:rPr lang="en-US"/>
              <a:t>Click to edit Master text styles</a:t>
            </a:r>
          </a:p>
        </p:txBody>
      </p:sp>
      <p:sp>
        <p:nvSpPr>
          <p:cNvPr id="29" name="Text Placeholder 17">
            <a:extLst>
              <a:ext uri="{FF2B5EF4-FFF2-40B4-BE49-F238E27FC236}">
                <a16:creationId xmlns:a16="http://schemas.microsoft.com/office/drawing/2014/main" id="{3D4F850B-D58B-594D-978A-673E1E69514E}"/>
              </a:ext>
            </a:extLst>
          </p:cNvPr>
          <p:cNvSpPr>
            <a:spLocks noGrp="1"/>
          </p:cNvSpPr>
          <p:nvPr>
            <p:ph type="body" sz="quarter" idx="16"/>
          </p:nvPr>
        </p:nvSpPr>
        <p:spPr>
          <a:xfrm>
            <a:off x="374425" y="2082070"/>
            <a:ext cx="4528542" cy="371902"/>
          </a:xfrm>
          <a:prstGeom prst="rect">
            <a:avLst/>
          </a:prstGeom>
        </p:spPr>
        <p:txBody>
          <a:bodyPr lIns="0" tIns="0" rIns="0" bIns="0">
            <a:noAutofit/>
          </a:bodyPr>
          <a:lstStyle>
            <a:lvl1pPr marL="0" indent="0" algn="l">
              <a:lnSpc>
                <a:spcPct val="90000"/>
              </a:lnSpc>
              <a:buNone/>
              <a:defRPr sz="1800" b="0" i="0">
                <a:solidFill>
                  <a:srgbClr val="2576B7"/>
                </a:solidFill>
                <a:latin typeface="Montserrat SemiBold" pitchFamily="2" charset="77"/>
                <a:cs typeface="Arial" panose="020B0604020202020204" pitchFamily="34" charset="0"/>
              </a:defRPr>
            </a:lvl1pPr>
            <a:lvl2pPr marL="457154" indent="0">
              <a:lnSpc>
                <a:spcPts val="1400"/>
              </a:lnSpc>
              <a:buNone/>
              <a:defRPr sz="1400">
                <a:solidFill>
                  <a:srgbClr val="2576B7"/>
                </a:solidFill>
                <a:latin typeface="Arial" panose="020B0604020202020204" pitchFamily="34" charset="0"/>
                <a:cs typeface="Arial" panose="020B0604020202020204" pitchFamily="34" charset="0"/>
              </a:defRPr>
            </a:lvl2pPr>
            <a:lvl3pPr marL="914309" indent="0">
              <a:lnSpc>
                <a:spcPts val="1400"/>
              </a:lnSpc>
              <a:buNone/>
              <a:defRPr sz="1400">
                <a:solidFill>
                  <a:srgbClr val="2576B7"/>
                </a:solidFill>
                <a:latin typeface="Arial" panose="020B0604020202020204" pitchFamily="34" charset="0"/>
                <a:cs typeface="Arial" panose="020B0604020202020204" pitchFamily="34" charset="0"/>
              </a:defRPr>
            </a:lvl3pPr>
            <a:lvl4pPr marL="1371463" indent="0">
              <a:lnSpc>
                <a:spcPts val="1400"/>
              </a:lnSpc>
              <a:buNone/>
              <a:defRPr sz="1400">
                <a:solidFill>
                  <a:srgbClr val="2576B7"/>
                </a:solidFill>
                <a:latin typeface="Arial" panose="020B0604020202020204" pitchFamily="34" charset="0"/>
                <a:cs typeface="Arial" panose="020B0604020202020204" pitchFamily="34" charset="0"/>
              </a:defRPr>
            </a:lvl4pPr>
            <a:lvl5pPr marL="1828617" indent="0">
              <a:lnSpc>
                <a:spcPts val="1400"/>
              </a:lnSpc>
              <a:buNone/>
              <a:defRPr sz="1400">
                <a:solidFill>
                  <a:srgbClr val="2576B7"/>
                </a:solidFill>
                <a:latin typeface="Arial" panose="020B0604020202020204" pitchFamily="34" charset="0"/>
                <a:cs typeface="Arial" panose="020B0604020202020204" pitchFamily="34" charset="0"/>
              </a:defRPr>
            </a:lvl5pPr>
          </a:lstStyle>
          <a:p>
            <a:pPr lvl="0"/>
            <a:r>
              <a:rPr lang="en-US" dirty="0"/>
              <a:t>Click to edit Master text styles</a:t>
            </a:r>
          </a:p>
        </p:txBody>
      </p:sp>
      <p:sp>
        <p:nvSpPr>
          <p:cNvPr id="8" name="Text Placeholder 17">
            <a:extLst>
              <a:ext uri="{FF2B5EF4-FFF2-40B4-BE49-F238E27FC236}">
                <a16:creationId xmlns:a16="http://schemas.microsoft.com/office/drawing/2014/main" id="{0B9E58A6-0F71-2B44-BF10-C6A65531FE7E}"/>
              </a:ext>
            </a:extLst>
          </p:cNvPr>
          <p:cNvSpPr>
            <a:spLocks noGrp="1"/>
          </p:cNvSpPr>
          <p:nvPr>
            <p:ph type="body" sz="quarter" idx="14"/>
          </p:nvPr>
        </p:nvSpPr>
        <p:spPr>
          <a:xfrm>
            <a:off x="9361145" y="4720830"/>
            <a:ext cx="2542401" cy="473616"/>
          </a:xfrm>
          <a:prstGeom prst="rect">
            <a:avLst/>
          </a:prstGeom>
        </p:spPr>
        <p:txBody>
          <a:bodyPr lIns="0" tIns="0" rIns="0" bIns="0">
            <a:noAutofit/>
          </a:bodyPr>
          <a:lstStyle>
            <a:lvl1pPr marL="0" indent="0">
              <a:lnSpc>
                <a:spcPct val="90000"/>
              </a:lnSpc>
              <a:buNone/>
              <a:defRPr sz="1600" b="0" i="0">
                <a:solidFill>
                  <a:schemeClr val="bg1"/>
                </a:solidFill>
                <a:latin typeface="Exo" panose="02000503000000000000" pitchFamily="2" charset="77"/>
                <a:cs typeface="Arial" panose="020B0604020202020204" pitchFamily="34" charset="0"/>
              </a:defRPr>
            </a:lvl1pPr>
            <a:lvl2pPr marL="457154" indent="0">
              <a:lnSpc>
                <a:spcPts val="1400"/>
              </a:lnSpc>
              <a:buNone/>
              <a:defRPr sz="1400">
                <a:solidFill>
                  <a:srgbClr val="2576B7"/>
                </a:solidFill>
                <a:latin typeface="Arial" panose="020B0604020202020204" pitchFamily="34" charset="0"/>
                <a:cs typeface="Arial" panose="020B0604020202020204" pitchFamily="34" charset="0"/>
              </a:defRPr>
            </a:lvl2pPr>
            <a:lvl3pPr marL="914309" indent="0">
              <a:lnSpc>
                <a:spcPts val="1400"/>
              </a:lnSpc>
              <a:buNone/>
              <a:defRPr sz="1400">
                <a:solidFill>
                  <a:srgbClr val="2576B7"/>
                </a:solidFill>
                <a:latin typeface="Arial" panose="020B0604020202020204" pitchFamily="34" charset="0"/>
                <a:cs typeface="Arial" panose="020B0604020202020204" pitchFamily="34" charset="0"/>
              </a:defRPr>
            </a:lvl3pPr>
            <a:lvl4pPr marL="1371463" indent="0">
              <a:lnSpc>
                <a:spcPts val="1400"/>
              </a:lnSpc>
              <a:buNone/>
              <a:defRPr sz="1400">
                <a:solidFill>
                  <a:srgbClr val="2576B7"/>
                </a:solidFill>
                <a:latin typeface="Arial" panose="020B0604020202020204" pitchFamily="34" charset="0"/>
                <a:cs typeface="Arial" panose="020B0604020202020204" pitchFamily="34" charset="0"/>
              </a:defRPr>
            </a:lvl4pPr>
            <a:lvl5pPr marL="1828617" indent="0">
              <a:lnSpc>
                <a:spcPts val="1400"/>
              </a:lnSpc>
              <a:buNone/>
              <a:defRPr sz="1400">
                <a:solidFill>
                  <a:srgbClr val="2576B7"/>
                </a:solidFill>
                <a:latin typeface="Arial" panose="020B0604020202020204" pitchFamily="34" charset="0"/>
                <a:cs typeface="Arial" panose="020B0604020202020204" pitchFamily="34" charset="0"/>
              </a:defRPr>
            </a:lvl5pPr>
          </a:lstStyle>
          <a:p>
            <a:pPr lvl="0"/>
            <a:r>
              <a:rPr lang="en-US" dirty="0"/>
              <a:t>Click to edit Master text styles</a:t>
            </a:r>
          </a:p>
        </p:txBody>
      </p:sp>
      <p:sp>
        <p:nvSpPr>
          <p:cNvPr id="9" name="Text Placeholder 14">
            <a:extLst>
              <a:ext uri="{FF2B5EF4-FFF2-40B4-BE49-F238E27FC236}">
                <a16:creationId xmlns:a16="http://schemas.microsoft.com/office/drawing/2014/main" id="{C4C6D666-F1FC-4C45-8814-EC78F26C85BE}"/>
              </a:ext>
            </a:extLst>
          </p:cNvPr>
          <p:cNvSpPr>
            <a:spLocks noGrp="1"/>
          </p:cNvSpPr>
          <p:nvPr>
            <p:ph type="body" sz="quarter" idx="15"/>
          </p:nvPr>
        </p:nvSpPr>
        <p:spPr>
          <a:xfrm>
            <a:off x="9361145" y="4949430"/>
            <a:ext cx="2544466" cy="1324301"/>
          </a:xfrm>
          <a:prstGeom prst="rect">
            <a:avLst/>
          </a:prstGeom>
        </p:spPr>
        <p:txBody>
          <a:bodyPr lIns="0" tIns="0" rIns="0" bIns="0" numCol="1" spcCol="360000">
            <a:noAutofit/>
          </a:bodyPr>
          <a:lstStyle>
            <a:lvl1pPr marL="0" indent="0">
              <a:lnSpc>
                <a:spcPct val="110000"/>
              </a:lnSpc>
              <a:buNone/>
              <a:defRPr sz="1200" b="0" i="0">
                <a:solidFill>
                  <a:schemeClr val="bg1"/>
                </a:solidFill>
                <a:latin typeface="Roboto Condensed Light" panose="02000000000000000000" pitchFamily="2" charset="0"/>
                <a:cs typeface="Arial Narrow" panose="020B0604020202020204" pitchFamily="34" charset="0"/>
              </a:defRPr>
            </a:lvl1pPr>
            <a:lvl2pPr marL="457154" indent="0">
              <a:lnSpc>
                <a:spcPts val="1700"/>
              </a:lnSpc>
              <a:buNone/>
              <a:defRPr sz="1400">
                <a:solidFill>
                  <a:srgbClr val="4B4B4B"/>
                </a:solidFill>
                <a:latin typeface="Arial" panose="020B0604020202020204" pitchFamily="34" charset="0"/>
                <a:cs typeface="Arial" panose="020B0604020202020204" pitchFamily="34" charset="0"/>
              </a:defRPr>
            </a:lvl2pPr>
            <a:lvl3pPr marL="914309" indent="0">
              <a:lnSpc>
                <a:spcPts val="1700"/>
              </a:lnSpc>
              <a:buNone/>
              <a:defRPr sz="1400">
                <a:solidFill>
                  <a:srgbClr val="4B4B4B"/>
                </a:solidFill>
                <a:latin typeface="Arial" panose="020B0604020202020204" pitchFamily="34" charset="0"/>
                <a:cs typeface="Arial" panose="020B0604020202020204" pitchFamily="34" charset="0"/>
              </a:defRPr>
            </a:lvl3pPr>
            <a:lvl4pPr marL="1371463" indent="0">
              <a:lnSpc>
                <a:spcPts val="1700"/>
              </a:lnSpc>
              <a:buNone/>
              <a:defRPr sz="1400">
                <a:solidFill>
                  <a:srgbClr val="4B4B4B"/>
                </a:solidFill>
                <a:latin typeface="Arial" panose="020B0604020202020204" pitchFamily="34" charset="0"/>
                <a:cs typeface="Arial" panose="020B0604020202020204" pitchFamily="34" charset="0"/>
              </a:defRPr>
            </a:lvl4pPr>
            <a:lvl5pPr marL="1828617" indent="0">
              <a:lnSpc>
                <a:spcPts val="1700"/>
              </a:lnSpc>
              <a:buNone/>
              <a:defRPr sz="1400">
                <a:solidFill>
                  <a:srgbClr val="4B4B4B"/>
                </a:solidFill>
                <a:latin typeface="Arial" panose="020B0604020202020204" pitchFamily="34" charset="0"/>
                <a:cs typeface="Arial" panose="020B0604020202020204" pitchFamily="34" charset="0"/>
              </a:defRPr>
            </a:lvl5pPr>
          </a:lstStyle>
          <a:p>
            <a:pPr lvl="0"/>
            <a:r>
              <a:rPr lang="en-US"/>
              <a:t>Click to edit Master text styles</a:t>
            </a:r>
          </a:p>
        </p:txBody>
      </p:sp>
      <p:sp>
        <p:nvSpPr>
          <p:cNvPr id="20" name="Text Placeholder 11">
            <a:extLst>
              <a:ext uri="{FF2B5EF4-FFF2-40B4-BE49-F238E27FC236}">
                <a16:creationId xmlns:a16="http://schemas.microsoft.com/office/drawing/2014/main" id="{07BB7D92-C928-3E42-B0C1-1E8CA4149E24}"/>
              </a:ext>
            </a:extLst>
          </p:cNvPr>
          <p:cNvSpPr>
            <a:spLocks noGrp="1"/>
          </p:cNvSpPr>
          <p:nvPr>
            <p:ph type="body" sz="quarter" idx="35"/>
          </p:nvPr>
        </p:nvSpPr>
        <p:spPr>
          <a:xfrm>
            <a:off x="358557" y="4835637"/>
            <a:ext cx="7069646" cy="939371"/>
          </a:xfrm>
          <a:prstGeom prst="rect">
            <a:avLst/>
          </a:prstGeom>
        </p:spPr>
        <p:txBody>
          <a:bodyPr lIns="0" tIns="0" rIns="0" bIns="0">
            <a:noAutofit/>
          </a:bodyPr>
          <a:lstStyle>
            <a:lvl1pPr marL="0" indent="0">
              <a:lnSpc>
                <a:spcPct val="90000"/>
              </a:lnSpc>
              <a:buNone/>
              <a:defRPr sz="2000" b="1" i="0" spc="0">
                <a:solidFill>
                  <a:srgbClr val="858585"/>
                </a:solidFill>
                <a:latin typeface="Montserrat SemiBold" panose="020B0604020202020204" charset="0"/>
                <a:cs typeface="Arial" panose="020B0604020202020204" pitchFamily="34" charset="0"/>
              </a:defRPr>
            </a:lvl1pPr>
            <a:lvl2pPr marL="457154" indent="0">
              <a:lnSpc>
                <a:spcPts val="2400"/>
              </a:lnSpc>
              <a:buNone/>
              <a:defRPr sz="2000">
                <a:solidFill>
                  <a:srgbClr val="848585"/>
                </a:solidFill>
                <a:latin typeface="Arial" panose="020B0604020202020204" pitchFamily="34" charset="0"/>
                <a:cs typeface="Arial" panose="020B0604020202020204" pitchFamily="34" charset="0"/>
              </a:defRPr>
            </a:lvl2pPr>
            <a:lvl3pPr marL="914309" indent="0">
              <a:lnSpc>
                <a:spcPts val="2400"/>
              </a:lnSpc>
              <a:buNone/>
              <a:defRPr sz="2000">
                <a:solidFill>
                  <a:srgbClr val="848585"/>
                </a:solidFill>
                <a:latin typeface="Arial" panose="020B0604020202020204" pitchFamily="34" charset="0"/>
                <a:cs typeface="Arial" panose="020B0604020202020204" pitchFamily="34" charset="0"/>
              </a:defRPr>
            </a:lvl3pPr>
            <a:lvl4pPr marL="1371463" indent="0">
              <a:lnSpc>
                <a:spcPts val="2400"/>
              </a:lnSpc>
              <a:buNone/>
              <a:defRPr sz="2000">
                <a:solidFill>
                  <a:srgbClr val="848585"/>
                </a:solidFill>
                <a:latin typeface="Arial" panose="020B0604020202020204" pitchFamily="34" charset="0"/>
                <a:cs typeface="Arial" panose="020B0604020202020204" pitchFamily="34" charset="0"/>
              </a:defRPr>
            </a:lvl4pPr>
            <a:lvl5pPr marL="1828617" indent="0">
              <a:lnSpc>
                <a:spcPts val="2400"/>
              </a:lnSpc>
              <a:buNone/>
              <a:defRPr sz="2000">
                <a:solidFill>
                  <a:srgbClr val="848585"/>
                </a:solidFill>
                <a:latin typeface="Arial" panose="020B0604020202020204" pitchFamily="34" charset="0"/>
                <a:cs typeface="Arial" panose="020B0604020202020204" pitchFamily="34" charset="0"/>
              </a:defRPr>
            </a:lvl5pPr>
          </a:lstStyle>
          <a:p>
            <a:pPr lvl="0"/>
            <a:r>
              <a:rPr lang="en-US" dirty="0"/>
              <a:t>Click to edit Master text styles</a:t>
            </a:r>
          </a:p>
        </p:txBody>
      </p:sp>
      <p:sp>
        <p:nvSpPr>
          <p:cNvPr id="23" name="Text Placeholder 14">
            <a:extLst>
              <a:ext uri="{FF2B5EF4-FFF2-40B4-BE49-F238E27FC236}">
                <a16:creationId xmlns:a16="http://schemas.microsoft.com/office/drawing/2014/main" id="{FDEDCE3A-356D-4642-851B-3AB57D790ADD}"/>
              </a:ext>
            </a:extLst>
          </p:cNvPr>
          <p:cNvSpPr>
            <a:spLocks noGrp="1"/>
          </p:cNvSpPr>
          <p:nvPr>
            <p:ph type="body" sz="quarter" idx="34"/>
          </p:nvPr>
        </p:nvSpPr>
        <p:spPr>
          <a:xfrm>
            <a:off x="379983" y="2580324"/>
            <a:ext cx="5237266" cy="1263015"/>
          </a:xfrm>
          <a:prstGeom prst="rect">
            <a:avLst/>
          </a:prstGeom>
        </p:spPr>
        <p:txBody>
          <a:bodyPr lIns="0" tIns="0" rIns="0" bIns="0">
            <a:noAutofit/>
          </a:bodyPr>
          <a:lstStyle>
            <a:lvl1pPr marL="0" indent="0">
              <a:lnSpc>
                <a:spcPct val="90000"/>
              </a:lnSpc>
              <a:buNone/>
              <a:defRPr sz="1600" b="0" i="0">
                <a:solidFill>
                  <a:srgbClr val="848585"/>
                </a:solidFill>
                <a:latin typeface="Exo" panose="02000503000000000000" pitchFamily="2" charset="77"/>
                <a:cs typeface="Arial Narrow" panose="020B0604020202020204" pitchFamily="34" charset="0"/>
              </a:defRPr>
            </a:lvl1pPr>
            <a:lvl2pPr marL="457154" indent="0">
              <a:lnSpc>
                <a:spcPts val="1700"/>
              </a:lnSpc>
              <a:buNone/>
              <a:defRPr sz="1400">
                <a:solidFill>
                  <a:srgbClr val="4B4B4B"/>
                </a:solidFill>
                <a:latin typeface="Arial" panose="020B0604020202020204" pitchFamily="34" charset="0"/>
                <a:cs typeface="Arial" panose="020B0604020202020204" pitchFamily="34" charset="0"/>
              </a:defRPr>
            </a:lvl2pPr>
            <a:lvl3pPr marL="914309" indent="0">
              <a:lnSpc>
                <a:spcPts val="1700"/>
              </a:lnSpc>
              <a:buNone/>
              <a:defRPr sz="1400">
                <a:solidFill>
                  <a:srgbClr val="4B4B4B"/>
                </a:solidFill>
                <a:latin typeface="Arial" panose="020B0604020202020204" pitchFamily="34" charset="0"/>
                <a:cs typeface="Arial" panose="020B0604020202020204" pitchFamily="34" charset="0"/>
              </a:defRPr>
            </a:lvl3pPr>
            <a:lvl4pPr marL="1371463" indent="0">
              <a:lnSpc>
                <a:spcPts val="1700"/>
              </a:lnSpc>
              <a:buNone/>
              <a:defRPr sz="1400">
                <a:solidFill>
                  <a:srgbClr val="4B4B4B"/>
                </a:solidFill>
                <a:latin typeface="Arial" panose="020B0604020202020204" pitchFamily="34" charset="0"/>
                <a:cs typeface="Arial" panose="020B0604020202020204" pitchFamily="34" charset="0"/>
              </a:defRPr>
            </a:lvl4pPr>
            <a:lvl5pPr marL="1828617" indent="0">
              <a:lnSpc>
                <a:spcPts val="1700"/>
              </a:lnSpc>
              <a:buNone/>
              <a:defRPr sz="1400">
                <a:solidFill>
                  <a:srgbClr val="4B4B4B"/>
                </a:solidFill>
                <a:latin typeface="Arial" panose="020B0604020202020204" pitchFamily="34" charset="0"/>
                <a:cs typeface="Arial" panose="020B0604020202020204" pitchFamily="34" charset="0"/>
              </a:defRPr>
            </a:lvl5pPr>
          </a:lstStyle>
          <a:p>
            <a:pPr lvl="0"/>
            <a:r>
              <a:rPr lang="en-US"/>
              <a:t>Click to edit Master text styles</a:t>
            </a:r>
          </a:p>
        </p:txBody>
      </p:sp>
      <p:sp>
        <p:nvSpPr>
          <p:cNvPr id="12" name="TextBox 11">
            <a:extLst>
              <a:ext uri="{FF2B5EF4-FFF2-40B4-BE49-F238E27FC236}">
                <a16:creationId xmlns:a16="http://schemas.microsoft.com/office/drawing/2014/main" id="{907E2940-62C3-4846-A4B6-19D915C5EDE1}"/>
              </a:ext>
            </a:extLst>
          </p:cNvPr>
          <p:cNvSpPr txBox="1"/>
          <p:nvPr userDrawn="1"/>
        </p:nvSpPr>
        <p:spPr>
          <a:xfrm>
            <a:off x="8802875" y="6449569"/>
            <a:ext cx="3437887" cy="123111"/>
          </a:xfrm>
          <a:prstGeom prst="rect">
            <a:avLst/>
          </a:prstGeom>
        </p:spPr>
        <p:txBody>
          <a:bodyPr vert="horz" wrap="square" lIns="0" tIns="0" rIns="91428" bIns="0" rtlCol="0">
            <a:spAutoFit/>
          </a:bodyPr>
          <a:lstStyle/>
          <a:p>
            <a:pPr marL="7700" marR="242951" lvl="0" indent="0" algn="r" defTabSz="554437" rtl="0" eaLnBrk="1" fontAlgn="auto" latinLnBrk="0" hangingPunct="1">
              <a:lnSpc>
                <a:spcPct val="100000"/>
              </a:lnSpc>
              <a:spcBef>
                <a:spcPts val="55"/>
              </a:spcBef>
              <a:spcAft>
                <a:spcPts val="0"/>
              </a:spcAft>
              <a:buClrTx/>
              <a:buSzTx/>
              <a:buFontTx/>
              <a:buNone/>
              <a:tabLst/>
              <a:defRPr/>
            </a:pPr>
            <a:r>
              <a:rPr lang="en-CA" sz="800" spc="-18" dirty="0">
                <a:solidFill>
                  <a:schemeClr val="bg1"/>
                </a:solidFill>
                <a:latin typeface="Exo" panose="02000503000000000000" pitchFamily="2" charset="77"/>
              </a:rPr>
              <a:t>Info-</a:t>
            </a:r>
            <a:r>
              <a:rPr lang="en-CA" sz="800" spc="-103" dirty="0">
                <a:solidFill>
                  <a:schemeClr val="bg1"/>
                </a:solidFill>
                <a:latin typeface="Exo" panose="02000503000000000000" pitchFamily="2" charset="77"/>
              </a:rPr>
              <a:t>T</a:t>
            </a:r>
            <a:r>
              <a:rPr lang="en-CA" sz="800" spc="-15" dirty="0">
                <a:solidFill>
                  <a:schemeClr val="bg1"/>
                </a:solidFill>
                <a:latin typeface="Exo" panose="02000503000000000000" pitchFamily="2" charset="77"/>
              </a:rPr>
              <a:t>ec</a:t>
            </a:r>
            <a:r>
              <a:rPr lang="en-CA" sz="800" spc="6" dirty="0">
                <a:solidFill>
                  <a:schemeClr val="bg1"/>
                </a:solidFill>
                <a:latin typeface="Exo" panose="02000503000000000000" pitchFamily="2" charset="77"/>
              </a:rPr>
              <a:t>h</a:t>
            </a:r>
            <a:r>
              <a:rPr lang="en-CA" sz="800" spc="-39" dirty="0">
                <a:solidFill>
                  <a:schemeClr val="bg1"/>
                </a:solidFill>
                <a:latin typeface="Exo" panose="02000503000000000000" pitchFamily="2" charset="77"/>
              </a:rPr>
              <a:t> </a:t>
            </a:r>
            <a:r>
              <a:rPr lang="en-CA" sz="800" spc="-15" dirty="0">
                <a:solidFill>
                  <a:schemeClr val="bg1"/>
                </a:solidFill>
                <a:latin typeface="Exo" panose="02000503000000000000" pitchFamily="2" charset="77"/>
              </a:rPr>
              <a:t>Researc</a:t>
            </a:r>
            <a:r>
              <a:rPr lang="en-CA" sz="800" spc="6" dirty="0">
                <a:solidFill>
                  <a:schemeClr val="bg1"/>
                </a:solidFill>
                <a:latin typeface="Exo" panose="02000503000000000000" pitchFamily="2" charset="77"/>
              </a:rPr>
              <a:t>h</a:t>
            </a:r>
            <a:r>
              <a:rPr lang="en-CA" sz="800" spc="-39" dirty="0">
                <a:solidFill>
                  <a:schemeClr val="bg1"/>
                </a:solidFill>
                <a:latin typeface="Exo" panose="02000503000000000000" pitchFamily="2" charset="77"/>
              </a:rPr>
              <a:t> </a:t>
            </a:r>
            <a:r>
              <a:rPr lang="en-CA" sz="800" spc="-15" dirty="0">
                <a:solidFill>
                  <a:schemeClr val="bg1"/>
                </a:solidFill>
                <a:latin typeface="Exo" panose="02000503000000000000" pitchFamily="2" charset="77"/>
              </a:rPr>
              <a:t>Grou</a:t>
            </a:r>
            <a:r>
              <a:rPr lang="en-CA" sz="800" spc="6" dirty="0">
                <a:solidFill>
                  <a:schemeClr val="bg1"/>
                </a:solidFill>
                <a:latin typeface="Exo" panose="02000503000000000000" pitchFamily="2" charset="77"/>
              </a:rPr>
              <a:t>p   |   </a:t>
            </a:r>
            <a:fld id="{81D60167-4931-47E6-BA6A-407CBD079E47}" type="slidenum">
              <a:rPr lang="en-CA" sz="800" spc="6" smtClean="0">
                <a:solidFill>
                  <a:schemeClr val="bg1"/>
                </a:solidFill>
                <a:latin typeface="Exo" panose="02000503000000000000" pitchFamily="2" charset="77"/>
                <a:cs typeface="Arial" panose="020B0604020202020204" pitchFamily="34" charset="0"/>
              </a:rPr>
              <a:pPr marL="7700" marR="242951" lvl="0" indent="0" algn="r" defTabSz="554437" rtl="0" eaLnBrk="1" fontAlgn="auto" latinLnBrk="0" hangingPunct="1">
                <a:lnSpc>
                  <a:spcPct val="100000"/>
                </a:lnSpc>
                <a:spcBef>
                  <a:spcPts val="55"/>
                </a:spcBef>
                <a:spcAft>
                  <a:spcPts val="0"/>
                </a:spcAft>
                <a:buClrTx/>
                <a:buSzTx/>
                <a:buFontTx/>
                <a:buNone/>
                <a:tabLst/>
                <a:defRPr/>
              </a:pPr>
              <a:t>‹#›</a:t>
            </a:fld>
            <a:endParaRPr sz="800" spc="6" dirty="0">
              <a:solidFill>
                <a:schemeClr val="bg1"/>
              </a:solidFill>
              <a:latin typeface="Exo" panose="02000503000000000000" pitchFamily="2" charset="77"/>
              <a:cs typeface="Arial" panose="020B0604020202020204" pitchFamily="34" charset="0"/>
            </a:endParaRPr>
          </a:p>
        </p:txBody>
      </p:sp>
    </p:spTree>
    <p:extLst>
      <p:ext uri="{BB962C8B-B14F-4D97-AF65-F5344CB8AC3E}">
        <p14:creationId xmlns:p14="http://schemas.microsoft.com/office/powerpoint/2010/main" val="13652331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eneric-slide-1">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047F413-7CC3-9041-B985-1939336F2C65}"/>
              </a:ext>
            </a:extLst>
          </p:cNvPr>
          <p:cNvSpPr>
            <a:spLocks noGrp="1"/>
          </p:cNvSpPr>
          <p:nvPr>
            <p:ph type="title"/>
          </p:nvPr>
        </p:nvSpPr>
        <p:spPr>
          <a:xfrm>
            <a:off x="354060" y="544769"/>
            <a:ext cx="4966394" cy="1130188"/>
          </a:xfrm>
        </p:spPr>
        <p:txBody>
          <a:bodyPr>
            <a:noAutofit/>
          </a:bodyPr>
          <a:lstStyle>
            <a:lvl1pPr>
              <a:lnSpc>
                <a:spcPct val="90000"/>
              </a:lnSpc>
              <a:defRPr b="0" i="0"/>
            </a:lvl1pPr>
          </a:lstStyle>
          <a:p>
            <a:r>
              <a:rPr lang="en-US" dirty="0"/>
              <a:t>Click to edit Master title style</a:t>
            </a:r>
          </a:p>
        </p:txBody>
      </p:sp>
      <p:sp>
        <p:nvSpPr>
          <p:cNvPr id="4" name="Text Placeholder 11">
            <a:extLst>
              <a:ext uri="{FF2B5EF4-FFF2-40B4-BE49-F238E27FC236}">
                <a16:creationId xmlns:a16="http://schemas.microsoft.com/office/drawing/2014/main" id="{DDF1013D-24FA-B04E-AE09-DB6F11760046}"/>
              </a:ext>
            </a:extLst>
          </p:cNvPr>
          <p:cNvSpPr>
            <a:spLocks noGrp="1"/>
          </p:cNvSpPr>
          <p:nvPr>
            <p:ph type="body" sz="quarter" idx="11"/>
          </p:nvPr>
        </p:nvSpPr>
        <p:spPr>
          <a:xfrm>
            <a:off x="367610" y="1643564"/>
            <a:ext cx="4115672" cy="669978"/>
          </a:xfrm>
          <a:prstGeom prst="rect">
            <a:avLst/>
          </a:prstGeom>
        </p:spPr>
        <p:txBody>
          <a:bodyPr lIns="0" tIns="0" rIns="0" bIns="0">
            <a:noAutofit/>
          </a:bodyPr>
          <a:lstStyle>
            <a:lvl1pPr marL="0" indent="0">
              <a:lnSpc>
                <a:spcPct val="110000"/>
              </a:lnSpc>
              <a:buNone/>
              <a:defRPr sz="2000" b="0" i="0" spc="0">
                <a:solidFill>
                  <a:srgbClr val="2576B7"/>
                </a:solidFill>
                <a:latin typeface="Montserrat" pitchFamily="2" charset="77"/>
                <a:cs typeface="Arial" panose="020B0604020202020204" pitchFamily="34" charset="0"/>
              </a:defRPr>
            </a:lvl1pPr>
            <a:lvl2pPr marL="457154" indent="0">
              <a:lnSpc>
                <a:spcPts val="2400"/>
              </a:lnSpc>
              <a:buNone/>
              <a:defRPr sz="2000">
                <a:solidFill>
                  <a:srgbClr val="848585"/>
                </a:solidFill>
                <a:latin typeface="Arial" panose="020B0604020202020204" pitchFamily="34" charset="0"/>
                <a:cs typeface="Arial" panose="020B0604020202020204" pitchFamily="34" charset="0"/>
              </a:defRPr>
            </a:lvl2pPr>
            <a:lvl3pPr marL="914309" indent="0">
              <a:lnSpc>
                <a:spcPts val="2400"/>
              </a:lnSpc>
              <a:buNone/>
              <a:defRPr sz="2000">
                <a:solidFill>
                  <a:srgbClr val="848585"/>
                </a:solidFill>
                <a:latin typeface="Arial" panose="020B0604020202020204" pitchFamily="34" charset="0"/>
                <a:cs typeface="Arial" panose="020B0604020202020204" pitchFamily="34" charset="0"/>
              </a:defRPr>
            </a:lvl3pPr>
            <a:lvl4pPr marL="1371463" indent="0">
              <a:lnSpc>
                <a:spcPts val="2400"/>
              </a:lnSpc>
              <a:buNone/>
              <a:defRPr sz="2000">
                <a:solidFill>
                  <a:srgbClr val="848585"/>
                </a:solidFill>
                <a:latin typeface="Arial" panose="020B0604020202020204" pitchFamily="34" charset="0"/>
                <a:cs typeface="Arial" panose="020B0604020202020204" pitchFamily="34" charset="0"/>
              </a:defRPr>
            </a:lvl4pPr>
            <a:lvl5pPr marL="1828617" indent="0">
              <a:lnSpc>
                <a:spcPts val="2400"/>
              </a:lnSpc>
              <a:buNone/>
              <a:defRPr sz="2000">
                <a:solidFill>
                  <a:srgbClr val="848585"/>
                </a:solidFill>
                <a:latin typeface="Arial" panose="020B0604020202020204" pitchFamily="34" charset="0"/>
                <a:cs typeface="Arial" panose="020B0604020202020204" pitchFamily="34" charset="0"/>
              </a:defRPr>
            </a:lvl5pPr>
          </a:lstStyle>
          <a:p>
            <a:pPr lvl="0"/>
            <a:r>
              <a:rPr lang="en-US" dirty="0"/>
              <a:t>Click to edit Master text styles</a:t>
            </a:r>
          </a:p>
        </p:txBody>
      </p:sp>
      <p:sp>
        <p:nvSpPr>
          <p:cNvPr id="5" name="Text Placeholder 4">
            <a:extLst>
              <a:ext uri="{FF2B5EF4-FFF2-40B4-BE49-F238E27FC236}">
                <a16:creationId xmlns:a16="http://schemas.microsoft.com/office/drawing/2014/main" id="{9881DA12-3A02-104C-8DA9-67C6D34506B4}"/>
              </a:ext>
            </a:extLst>
          </p:cNvPr>
          <p:cNvSpPr>
            <a:spLocks noGrp="1"/>
          </p:cNvSpPr>
          <p:nvPr>
            <p:ph type="body" sz="quarter" idx="33"/>
          </p:nvPr>
        </p:nvSpPr>
        <p:spPr>
          <a:xfrm>
            <a:off x="371428" y="2710334"/>
            <a:ext cx="5688858" cy="2999350"/>
          </a:xfrm>
          <a:prstGeom prst="rect">
            <a:avLst/>
          </a:prstGeom>
        </p:spPr>
        <p:txBody>
          <a:bodyPr lIns="0" tIns="0" rIns="0" bIns="0" numCol="1" spcCol="292608"/>
          <a:lstStyle>
            <a:lvl1pPr marL="179370" indent="-179370">
              <a:lnSpc>
                <a:spcPct val="110000"/>
              </a:lnSpc>
              <a:tabLst/>
              <a:defRPr sz="1400">
                <a:solidFill>
                  <a:srgbClr val="000000"/>
                </a:solidFill>
                <a:latin typeface="Roboto Condensed Light" panose="02000000000000000000" pitchFamily="2" charset="0"/>
                <a:ea typeface="Roboto Condensed Light" panose="02000000000000000000" pitchFamily="2" charset="0"/>
              </a:defRPr>
            </a:lvl1pPr>
            <a:lvl2pPr marL="628587" indent="-171433">
              <a:lnSpc>
                <a:spcPct val="110000"/>
              </a:lnSpc>
              <a:tabLst/>
              <a:defRPr sz="1400">
                <a:solidFill>
                  <a:srgbClr val="000000"/>
                </a:solidFill>
                <a:latin typeface="Roboto Condensed Light" panose="02000000000000000000" pitchFamily="2" charset="0"/>
                <a:ea typeface="Roboto Condensed Light" panose="02000000000000000000" pitchFamily="2" charset="0"/>
              </a:defRPr>
            </a:lvl2pPr>
            <a:lvl3pPr marL="1088916" indent="-174608">
              <a:lnSpc>
                <a:spcPct val="110000"/>
              </a:lnSpc>
              <a:tabLst/>
              <a:defRPr sz="1400">
                <a:solidFill>
                  <a:srgbClr val="000000"/>
                </a:solidFill>
                <a:latin typeface="Roboto Condensed Light" panose="02000000000000000000" pitchFamily="2" charset="0"/>
                <a:ea typeface="Roboto Condensed Light" panose="02000000000000000000" pitchFamily="2" charset="0"/>
              </a:defRPr>
            </a:lvl3pPr>
            <a:lvl4pPr marL="1549245" indent="-177782">
              <a:lnSpc>
                <a:spcPct val="110000"/>
              </a:lnSpc>
              <a:tabLst/>
              <a:defRPr sz="1400">
                <a:solidFill>
                  <a:srgbClr val="000000"/>
                </a:solidFill>
                <a:latin typeface="Roboto Condensed Light" panose="02000000000000000000" pitchFamily="2" charset="0"/>
                <a:ea typeface="Roboto Condensed Light" panose="02000000000000000000" pitchFamily="2" charset="0"/>
              </a:defRPr>
            </a:lvl4pPr>
            <a:lvl5pPr marL="2000050" indent="-171433">
              <a:lnSpc>
                <a:spcPct val="110000"/>
              </a:lnSpc>
              <a:tabLst/>
              <a:defRPr sz="1400">
                <a:solidFill>
                  <a:srgbClr val="000000"/>
                </a:solidFill>
                <a:latin typeface="Roboto Condensed Light" panose="02000000000000000000" pitchFamily="2" charset="0"/>
                <a:ea typeface="Roboto Condensed Light"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902121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Content Slide-graySidebar-thin">
    <p:spTree>
      <p:nvGrpSpPr>
        <p:cNvPr id="1" name=""/>
        <p:cNvGrpSpPr/>
        <p:nvPr/>
      </p:nvGrpSpPr>
      <p:grpSpPr>
        <a:xfrm>
          <a:off x="0" y="0"/>
          <a:ext cx="0" cy="0"/>
          <a:chOff x="0" y="0"/>
          <a:chExt cx="0" cy="0"/>
        </a:xfrm>
      </p:grpSpPr>
      <p:sp>
        <p:nvSpPr>
          <p:cNvPr id="6" name="Text Placeholder 11">
            <a:extLst>
              <a:ext uri="{FF2B5EF4-FFF2-40B4-BE49-F238E27FC236}">
                <a16:creationId xmlns:a16="http://schemas.microsoft.com/office/drawing/2014/main" id="{D426E116-0FE3-D446-B568-6373B436AD1A}"/>
              </a:ext>
            </a:extLst>
          </p:cNvPr>
          <p:cNvSpPr>
            <a:spLocks noGrp="1"/>
          </p:cNvSpPr>
          <p:nvPr>
            <p:ph type="body" sz="quarter" idx="11"/>
          </p:nvPr>
        </p:nvSpPr>
        <p:spPr>
          <a:xfrm>
            <a:off x="374040" y="1648758"/>
            <a:ext cx="5686246" cy="456696"/>
          </a:xfrm>
          <a:prstGeom prst="rect">
            <a:avLst/>
          </a:prstGeom>
        </p:spPr>
        <p:txBody>
          <a:bodyPr lIns="0" tIns="0" rIns="0" bIns="0">
            <a:noAutofit/>
          </a:bodyPr>
          <a:lstStyle>
            <a:lvl1pPr marL="0" indent="0">
              <a:lnSpc>
                <a:spcPct val="110000"/>
              </a:lnSpc>
              <a:buNone/>
              <a:defRPr sz="2000" b="0" i="0">
                <a:solidFill>
                  <a:srgbClr val="848585"/>
                </a:solidFill>
                <a:latin typeface="Montserrat SemiBold" pitchFamily="2" charset="77"/>
                <a:cs typeface="Arial" panose="020B0604020202020204" pitchFamily="34" charset="0"/>
              </a:defRPr>
            </a:lvl1pPr>
            <a:lvl2pPr marL="457154" indent="0">
              <a:lnSpc>
                <a:spcPts val="2400"/>
              </a:lnSpc>
              <a:buNone/>
              <a:defRPr sz="2000">
                <a:solidFill>
                  <a:srgbClr val="848585"/>
                </a:solidFill>
                <a:latin typeface="Arial" panose="020B0604020202020204" pitchFamily="34" charset="0"/>
                <a:cs typeface="Arial" panose="020B0604020202020204" pitchFamily="34" charset="0"/>
              </a:defRPr>
            </a:lvl2pPr>
            <a:lvl3pPr marL="914309" indent="0">
              <a:lnSpc>
                <a:spcPts val="2400"/>
              </a:lnSpc>
              <a:buNone/>
              <a:defRPr sz="2000">
                <a:solidFill>
                  <a:srgbClr val="848585"/>
                </a:solidFill>
                <a:latin typeface="Arial" panose="020B0604020202020204" pitchFamily="34" charset="0"/>
                <a:cs typeface="Arial" panose="020B0604020202020204" pitchFamily="34" charset="0"/>
              </a:defRPr>
            </a:lvl3pPr>
            <a:lvl4pPr marL="1371463" indent="0">
              <a:lnSpc>
                <a:spcPts val="2400"/>
              </a:lnSpc>
              <a:buNone/>
              <a:defRPr sz="2000">
                <a:solidFill>
                  <a:srgbClr val="848585"/>
                </a:solidFill>
                <a:latin typeface="Arial" panose="020B0604020202020204" pitchFamily="34" charset="0"/>
                <a:cs typeface="Arial" panose="020B0604020202020204" pitchFamily="34" charset="0"/>
              </a:defRPr>
            </a:lvl4pPr>
            <a:lvl5pPr marL="1828617" indent="0">
              <a:lnSpc>
                <a:spcPts val="2400"/>
              </a:lnSpc>
              <a:buNone/>
              <a:defRPr sz="2000">
                <a:solidFill>
                  <a:srgbClr val="848585"/>
                </a:solidFill>
                <a:latin typeface="Arial" panose="020B0604020202020204" pitchFamily="34" charset="0"/>
                <a:cs typeface="Arial" panose="020B0604020202020204" pitchFamily="34" charset="0"/>
              </a:defRPr>
            </a:lvl5pPr>
          </a:lstStyle>
          <a:p>
            <a:pPr lvl="0"/>
            <a:r>
              <a:rPr lang="en-US" dirty="0"/>
              <a:t>Click to edit Master text styles</a:t>
            </a:r>
          </a:p>
        </p:txBody>
      </p:sp>
      <p:sp>
        <p:nvSpPr>
          <p:cNvPr id="7" name="Text Placeholder 17">
            <a:extLst>
              <a:ext uri="{FF2B5EF4-FFF2-40B4-BE49-F238E27FC236}">
                <a16:creationId xmlns:a16="http://schemas.microsoft.com/office/drawing/2014/main" id="{BC346A8C-5C1D-114F-94D6-BBB1ED290669}"/>
              </a:ext>
            </a:extLst>
          </p:cNvPr>
          <p:cNvSpPr>
            <a:spLocks noGrp="1"/>
          </p:cNvSpPr>
          <p:nvPr>
            <p:ph type="body" sz="quarter" idx="13"/>
          </p:nvPr>
        </p:nvSpPr>
        <p:spPr>
          <a:xfrm>
            <a:off x="383808" y="2035250"/>
            <a:ext cx="5676478" cy="473616"/>
          </a:xfrm>
          <a:prstGeom prst="rect">
            <a:avLst/>
          </a:prstGeom>
        </p:spPr>
        <p:txBody>
          <a:bodyPr lIns="0" tIns="0" rIns="0" bIns="0">
            <a:noAutofit/>
          </a:bodyPr>
          <a:lstStyle>
            <a:lvl1pPr marL="0" indent="0">
              <a:lnSpc>
                <a:spcPct val="110000"/>
              </a:lnSpc>
              <a:buNone/>
              <a:defRPr sz="1600" b="0" i="0">
                <a:solidFill>
                  <a:srgbClr val="2576B7"/>
                </a:solidFill>
                <a:latin typeface="Exo" panose="02000503000000000000" pitchFamily="2" charset="77"/>
                <a:cs typeface="Arial" panose="020B0604020202020204" pitchFamily="34" charset="0"/>
              </a:defRPr>
            </a:lvl1pPr>
            <a:lvl2pPr marL="457154" indent="0">
              <a:lnSpc>
                <a:spcPts val="1400"/>
              </a:lnSpc>
              <a:buNone/>
              <a:defRPr sz="1400">
                <a:solidFill>
                  <a:srgbClr val="2576B7"/>
                </a:solidFill>
                <a:latin typeface="Arial" panose="020B0604020202020204" pitchFamily="34" charset="0"/>
                <a:cs typeface="Arial" panose="020B0604020202020204" pitchFamily="34" charset="0"/>
              </a:defRPr>
            </a:lvl2pPr>
            <a:lvl3pPr marL="914309" indent="0">
              <a:lnSpc>
                <a:spcPts val="1400"/>
              </a:lnSpc>
              <a:buNone/>
              <a:defRPr sz="1400">
                <a:solidFill>
                  <a:srgbClr val="2576B7"/>
                </a:solidFill>
                <a:latin typeface="Arial" panose="020B0604020202020204" pitchFamily="34" charset="0"/>
                <a:cs typeface="Arial" panose="020B0604020202020204" pitchFamily="34" charset="0"/>
              </a:defRPr>
            </a:lvl3pPr>
            <a:lvl4pPr marL="1371463" indent="0">
              <a:lnSpc>
                <a:spcPts val="1400"/>
              </a:lnSpc>
              <a:buNone/>
              <a:defRPr sz="1400">
                <a:solidFill>
                  <a:srgbClr val="2576B7"/>
                </a:solidFill>
                <a:latin typeface="Arial" panose="020B0604020202020204" pitchFamily="34" charset="0"/>
                <a:cs typeface="Arial" panose="020B0604020202020204" pitchFamily="34" charset="0"/>
              </a:defRPr>
            </a:lvl4pPr>
            <a:lvl5pPr marL="1828617" indent="0">
              <a:lnSpc>
                <a:spcPts val="1400"/>
              </a:lnSpc>
              <a:buNone/>
              <a:defRPr sz="1400">
                <a:solidFill>
                  <a:srgbClr val="2576B7"/>
                </a:solidFill>
                <a:latin typeface="Arial" panose="020B0604020202020204" pitchFamily="34" charset="0"/>
                <a:cs typeface="Arial" panose="020B0604020202020204" pitchFamily="34" charset="0"/>
              </a:defRPr>
            </a:lvl5pPr>
          </a:lstStyle>
          <a:p>
            <a:pPr lvl="0"/>
            <a:r>
              <a:rPr lang="en-US" dirty="0"/>
              <a:t>Click to edit Master text styles</a:t>
            </a:r>
          </a:p>
        </p:txBody>
      </p:sp>
      <p:sp>
        <p:nvSpPr>
          <p:cNvPr id="12" name="Title 9">
            <a:extLst>
              <a:ext uri="{FF2B5EF4-FFF2-40B4-BE49-F238E27FC236}">
                <a16:creationId xmlns:a16="http://schemas.microsoft.com/office/drawing/2014/main" id="{488EE5B4-C583-A04D-B5FC-EA23A0B46B36}"/>
              </a:ext>
            </a:extLst>
          </p:cNvPr>
          <p:cNvSpPr>
            <a:spLocks noGrp="1"/>
          </p:cNvSpPr>
          <p:nvPr>
            <p:ph type="title"/>
          </p:nvPr>
        </p:nvSpPr>
        <p:spPr>
          <a:xfrm>
            <a:off x="354060" y="530021"/>
            <a:ext cx="4966394" cy="1130188"/>
          </a:xfrm>
        </p:spPr>
        <p:txBody>
          <a:bodyPr>
            <a:noAutofit/>
          </a:bodyPr>
          <a:lstStyle>
            <a:lvl1pPr>
              <a:lnSpc>
                <a:spcPct val="90000"/>
              </a:lnSpc>
              <a:defRPr b="0" i="0"/>
            </a:lvl1pPr>
          </a:lstStyle>
          <a:p>
            <a:r>
              <a:rPr lang="en-US" dirty="0"/>
              <a:t>Click to edit Master title style</a:t>
            </a:r>
          </a:p>
        </p:txBody>
      </p:sp>
      <p:sp>
        <p:nvSpPr>
          <p:cNvPr id="9" name="TextBox 8">
            <a:extLst>
              <a:ext uri="{FF2B5EF4-FFF2-40B4-BE49-F238E27FC236}">
                <a16:creationId xmlns:a16="http://schemas.microsoft.com/office/drawing/2014/main" id="{F9E3C8D6-0ED5-894A-BD50-6C9A62AE65FA}"/>
              </a:ext>
            </a:extLst>
          </p:cNvPr>
          <p:cNvSpPr txBox="1"/>
          <p:nvPr userDrawn="1"/>
        </p:nvSpPr>
        <p:spPr>
          <a:xfrm>
            <a:off x="8802875" y="6449569"/>
            <a:ext cx="3437887" cy="131831"/>
          </a:xfrm>
          <a:prstGeom prst="rect">
            <a:avLst/>
          </a:prstGeom>
        </p:spPr>
        <p:txBody>
          <a:bodyPr vert="horz" wrap="square" lIns="0" tIns="0" rIns="91428" bIns="0" rtlCol="0">
            <a:spAutoFit/>
          </a:bodyPr>
          <a:lstStyle/>
          <a:p>
            <a:pPr marL="7700" marR="242951" lvl="0" indent="0" algn="r" defTabSz="554437" rtl="0" eaLnBrk="1" fontAlgn="auto" latinLnBrk="0" hangingPunct="1">
              <a:lnSpc>
                <a:spcPct val="110000"/>
              </a:lnSpc>
              <a:spcBef>
                <a:spcPts val="55"/>
              </a:spcBef>
              <a:spcAft>
                <a:spcPts val="0"/>
              </a:spcAft>
              <a:buClrTx/>
              <a:buSzTx/>
              <a:buFontTx/>
              <a:buNone/>
              <a:tabLst/>
              <a:defRPr/>
            </a:pPr>
            <a:r>
              <a:rPr lang="en-CA" sz="800" spc="-18" dirty="0">
                <a:solidFill>
                  <a:schemeClr val="bg1"/>
                </a:solidFill>
                <a:latin typeface="Exo" panose="02000503000000000000" pitchFamily="2" charset="77"/>
              </a:rPr>
              <a:t>Info-</a:t>
            </a:r>
            <a:r>
              <a:rPr lang="en-CA" sz="800" spc="-103" dirty="0">
                <a:solidFill>
                  <a:schemeClr val="bg1"/>
                </a:solidFill>
                <a:latin typeface="Exo" panose="02000503000000000000" pitchFamily="2" charset="77"/>
              </a:rPr>
              <a:t>T</a:t>
            </a:r>
            <a:r>
              <a:rPr lang="en-CA" sz="800" spc="-15" dirty="0">
                <a:solidFill>
                  <a:schemeClr val="bg1"/>
                </a:solidFill>
                <a:latin typeface="Exo" panose="02000503000000000000" pitchFamily="2" charset="77"/>
              </a:rPr>
              <a:t>ec</a:t>
            </a:r>
            <a:r>
              <a:rPr lang="en-CA" sz="800" spc="6" dirty="0">
                <a:solidFill>
                  <a:schemeClr val="bg1"/>
                </a:solidFill>
                <a:latin typeface="Exo" panose="02000503000000000000" pitchFamily="2" charset="77"/>
              </a:rPr>
              <a:t>h</a:t>
            </a:r>
            <a:r>
              <a:rPr lang="en-CA" sz="800" spc="-39" dirty="0">
                <a:solidFill>
                  <a:schemeClr val="bg1"/>
                </a:solidFill>
                <a:latin typeface="Exo" panose="02000503000000000000" pitchFamily="2" charset="77"/>
              </a:rPr>
              <a:t> </a:t>
            </a:r>
            <a:r>
              <a:rPr lang="en-CA" sz="800" spc="-15" dirty="0">
                <a:solidFill>
                  <a:schemeClr val="bg1"/>
                </a:solidFill>
                <a:latin typeface="Exo" panose="02000503000000000000" pitchFamily="2" charset="77"/>
              </a:rPr>
              <a:t>Researc</a:t>
            </a:r>
            <a:r>
              <a:rPr lang="en-CA" sz="800" spc="6" dirty="0">
                <a:solidFill>
                  <a:schemeClr val="bg1"/>
                </a:solidFill>
                <a:latin typeface="Exo" panose="02000503000000000000" pitchFamily="2" charset="77"/>
              </a:rPr>
              <a:t>h</a:t>
            </a:r>
            <a:r>
              <a:rPr lang="en-CA" sz="800" spc="-39" dirty="0">
                <a:solidFill>
                  <a:schemeClr val="bg1"/>
                </a:solidFill>
                <a:latin typeface="Exo" panose="02000503000000000000" pitchFamily="2" charset="77"/>
              </a:rPr>
              <a:t> </a:t>
            </a:r>
            <a:r>
              <a:rPr lang="en-CA" sz="800" spc="-15" dirty="0">
                <a:solidFill>
                  <a:schemeClr val="bg1"/>
                </a:solidFill>
                <a:latin typeface="Exo" panose="02000503000000000000" pitchFamily="2" charset="77"/>
              </a:rPr>
              <a:t>Grou</a:t>
            </a:r>
            <a:r>
              <a:rPr lang="en-CA" sz="800" spc="6" dirty="0">
                <a:solidFill>
                  <a:schemeClr val="bg1"/>
                </a:solidFill>
                <a:latin typeface="Exo" panose="02000503000000000000" pitchFamily="2" charset="77"/>
              </a:rPr>
              <a:t>p   |   </a:t>
            </a:r>
            <a:fld id="{81D60167-4931-47E6-BA6A-407CBD079E47}" type="slidenum">
              <a:rPr lang="en-CA" sz="800" spc="6" smtClean="0">
                <a:solidFill>
                  <a:schemeClr val="bg1"/>
                </a:solidFill>
                <a:latin typeface="Exo" panose="02000503000000000000" pitchFamily="2" charset="77"/>
                <a:cs typeface="Arial" panose="020B0604020202020204" pitchFamily="34" charset="0"/>
              </a:rPr>
              <a:pPr marL="7700" marR="242951" lvl="0" indent="0" algn="r" defTabSz="554437" rtl="0" eaLnBrk="1" fontAlgn="auto" latinLnBrk="0" hangingPunct="1">
                <a:lnSpc>
                  <a:spcPct val="110000"/>
                </a:lnSpc>
                <a:spcBef>
                  <a:spcPts val="55"/>
                </a:spcBef>
                <a:spcAft>
                  <a:spcPts val="0"/>
                </a:spcAft>
                <a:buClrTx/>
                <a:buSzTx/>
                <a:buFontTx/>
                <a:buNone/>
                <a:tabLst/>
                <a:defRPr/>
              </a:pPr>
              <a:t>‹#›</a:t>
            </a:fld>
            <a:endParaRPr sz="800" spc="6" dirty="0">
              <a:solidFill>
                <a:schemeClr val="bg1"/>
              </a:solidFill>
              <a:latin typeface="Exo" panose="02000503000000000000" pitchFamily="2" charset="77"/>
              <a:cs typeface="Arial" panose="020B0604020202020204" pitchFamily="34" charset="0"/>
            </a:endParaRPr>
          </a:p>
        </p:txBody>
      </p:sp>
      <p:sp>
        <p:nvSpPr>
          <p:cNvPr id="10" name="Rectangle 9">
            <a:extLst>
              <a:ext uri="{FF2B5EF4-FFF2-40B4-BE49-F238E27FC236}">
                <a16:creationId xmlns:a16="http://schemas.microsoft.com/office/drawing/2014/main" id="{11BBAA67-01EA-5442-AE17-60831E18D0A2}"/>
              </a:ext>
            </a:extLst>
          </p:cNvPr>
          <p:cNvSpPr/>
          <p:nvPr userDrawn="1"/>
        </p:nvSpPr>
        <p:spPr>
          <a:xfrm>
            <a:off x="8011580" y="0"/>
            <a:ext cx="4180420" cy="6858000"/>
          </a:xfrm>
          <a:prstGeom prst="rect">
            <a:avLst/>
          </a:prstGeom>
          <a:gradFill>
            <a:gsLst>
              <a:gs pos="15000">
                <a:schemeClr val="bg1"/>
              </a:gs>
              <a:gs pos="85000">
                <a:schemeClr val="bg1">
                  <a:lumMod val="85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10000"/>
              </a:lnSpc>
            </a:pPr>
            <a:endParaRPr lang="en-US" sz="1800"/>
          </a:p>
        </p:txBody>
      </p:sp>
      <p:sp>
        <p:nvSpPr>
          <p:cNvPr id="18" name="TextBox 17">
            <a:extLst>
              <a:ext uri="{FF2B5EF4-FFF2-40B4-BE49-F238E27FC236}">
                <a16:creationId xmlns:a16="http://schemas.microsoft.com/office/drawing/2014/main" id="{173855CD-7213-0F47-93AA-736E3E614C05}"/>
              </a:ext>
            </a:extLst>
          </p:cNvPr>
          <p:cNvSpPr txBox="1"/>
          <p:nvPr userDrawn="1"/>
        </p:nvSpPr>
        <p:spPr>
          <a:xfrm>
            <a:off x="8800407" y="6451497"/>
            <a:ext cx="3437887" cy="131831"/>
          </a:xfrm>
          <a:prstGeom prst="rect">
            <a:avLst/>
          </a:prstGeom>
        </p:spPr>
        <p:txBody>
          <a:bodyPr vert="horz" wrap="square" lIns="0" tIns="0" rIns="91428" bIns="0" rtlCol="0">
            <a:spAutoFit/>
          </a:bodyPr>
          <a:lstStyle/>
          <a:p>
            <a:pPr marL="7700" marR="242951" lvl="0" indent="0" algn="r" defTabSz="554437" rtl="0" eaLnBrk="1" fontAlgn="auto" latinLnBrk="0" hangingPunct="1">
              <a:lnSpc>
                <a:spcPct val="110000"/>
              </a:lnSpc>
              <a:spcBef>
                <a:spcPts val="55"/>
              </a:spcBef>
              <a:spcAft>
                <a:spcPts val="0"/>
              </a:spcAft>
              <a:buClrTx/>
              <a:buSzTx/>
              <a:buFontTx/>
              <a:buNone/>
              <a:tabLst/>
              <a:defRPr/>
            </a:pPr>
            <a:r>
              <a:rPr lang="en-CA" sz="800" spc="-18" dirty="0">
                <a:solidFill>
                  <a:schemeClr val="tx1">
                    <a:lumMod val="50000"/>
                  </a:schemeClr>
                </a:solidFill>
                <a:latin typeface="Exo" panose="02000503000000000000" pitchFamily="2" charset="77"/>
              </a:rPr>
              <a:t>Info-</a:t>
            </a:r>
            <a:r>
              <a:rPr lang="en-CA" sz="800" spc="-103" dirty="0">
                <a:solidFill>
                  <a:schemeClr val="tx1">
                    <a:lumMod val="50000"/>
                  </a:schemeClr>
                </a:solidFill>
                <a:latin typeface="Exo" panose="02000503000000000000" pitchFamily="2" charset="77"/>
              </a:rPr>
              <a:t>T</a:t>
            </a:r>
            <a:r>
              <a:rPr lang="en-CA" sz="800" spc="-15" dirty="0">
                <a:solidFill>
                  <a:schemeClr val="tx1">
                    <a:lumMod val="50000"/>
                  </a:schemeClr>
                </a:solidFill>
                <a:latin typeface="Exo" panose="02000503000000000000" pitchFamily="2" charset="77"/>
              </a:rPr>
              <a:t>ec</a:t>
            </a:r>
            <a:r>
              <a:rPr lang="en-CA" sz="800" spc="6" dirty="0">
                <a:solidFill>
                  <a:schemeClr val="tx1">
                    <a:lumMod val="50000"/>
                  </a:schemeClr>
                </a:solidFill>
                <a:latin typeface="Exo" panose="02000503000000000000" pitchFamily="2" charset="77"/>
              </a:rPr>
              <a:t>h</a:t>
            </a:r>
            <a:r>
              <a:rPr lang="en-CA" sz="800" spc="-39" dirty="0">
                <a:solidFill>
                  <a:schemeClr val="tx1">
                    <a:lumMod val="50000"/>
                  </a:schemeClr>
                </a:solidFill>
                <a:latin typeface="Exo" panose="02000503000000000000" pitchFamily="2" charset="77"/>
              </a:rPr>
              <a:t> </a:t>
            </a:r>
            <a:r>
              <a:rPr lang="en-CA" sz="800" spc="-15" dirty="0">
                <a:solidFill>
                  <a:schemeClr val="tx1">
                    <a:lumMod val="50000"/>
                  </a:schemeClr>
                </a:solidFill>
                <a:latin typeface="Exo" panose="02000503000000000000" pitchFamily="2" charset="77"/>
              </a:rPr>
              <a:t>Researc</a:t>
            </a:r>
            <a:r>
              <a:rPr lang="en-CA" sz="800" spc="6" dirty="0">
                <a:solidFill>
                  <a:schemeClr val="tx1">
                    <a:lumMod val="50000"/>
                  </a:schemeClr>
                </a:solidFill>
                <a:latin typeface="Exo" panose="02000503000000000000" pitchFamily="2" charset="77"/>
              </a:rPr>
              <a:t>h</a:t>
            </a:r>
            <a:r>
              <a:rPr lang="en-CA" sz="800" spc="-39" dirty="0">
                <a:solidFill>
                  <a:schemeClr val="tx1">
                    <a:lumMod val="50000"/>
                  </a:schemeClr>
                </a:solidFill>
                <a:latin typeface="Exo" panose="02000503000000000000" pitchFamily="2" charset="77"/>
              </a:rPr>
              <a:t> </a:t>
            </a:r>
            <a:r>
              <a:rPr lang="en-CA" sz="800" spc="-15" dirty="0">
                <a:solidFill>
                  <a:schemeClr val="tx1">
                    <a:lumMod val="50000"/>
                  </a:schemeClr>
                </a:solidFill>
                <a:latin typeface="Exo" panose="02000503000000000000" pitchFamily="2" charset="77"/>
              </a:rPr>
              <a:t>Grou</a:t>
            </a:r>
            <a:r>
              <a:rPr lang="en-CA" sz="800" spc="6" dirty="0">
                <a:solidFill>
                  <a:schemeClr val="tx1">
                    <a:lumMod val="50000"/>
                  </a:schemeClr>
                </a:solidFill>
                <a:latin typeface="Exo" panose="02000503000000000000" pitchFamily="2" charset="77"/>
              </a:rPr>
              <a:t>p   |   </a:t>
            </a:r>
            <a:fld id="{81D60167-4931-47E6-BA6A-407CBD079E47}" type="slidenum">
              <a:rPr lang="en-CA" sz="800" spc="6" smtClean="0">
                <a:solidFill>
                  <a:schemeClr val="tx1">
                    <a:lumMod val="50000"/>
                  </a:schemeClr>
                </a:solidFill>
                <a:latin typeface="Exo" panose="02000503000000000000" pitchFamily="2" charset="77"/>
                <a:cs typeface="Arial" panose="020B0604020202020204" pitchFamily="34" charset="0"/>
              </a:rPr>
              <a:pPr marL="7700" marR="242951" lvl="0" indent="0" algn="r" defTabSz="554437" rtl="0" eaLnBrk="1" fontAlgn="auto" latinLnBrk="0" hangingPunct="1">
                <a:lnSpc>
                  <a:spcPct val="110000"/>
                </a:lnSpc>
                <a:spcBef>
                  <a:spcPts val="55"/>
                </a:spcBef>
                <a:spcAft>
                  <a:spcPts val="0"/>
                </a:spcAft>
                <a:buClrTx/>
                <a:buSzTx/>
                <a:buFontTx/>
                <a:buNone/>
                <a:tabLst/>
                <a:defRPr/>
              </a:pPr>
              <a:t>‹#›</a:t>
            </a:fld>
            <a:endParaRPr sz="800" spc="6" dirty="0">
              <a:solidFill>
                <a:schemeClr val="tx1">
                  <a:lumMod val="50000"/>
                </a:schemeClr>
              </a:solidFill>
              <a:latin typeface="Exo" panose="02000503000000000000" pitchFamily="2" charset="77"/>
              <a:cs typeface="Arial" panose="020B0604020202020204" pitchFamily="34" charset="0"/>
            </a:endParaRPr>
          </a:p>
        </p:txBody>
      </p:sp>
      <p:sp>
        <p:nvSpPr>
          <p:cNvPr id="13" name="Text Placeholder 4">
            <a:extLst>
              <a:ext uri="{FF2B5EF4-FFF2-40B4-BE49-F238E27FC236}">
                <a16:creationId xmlns:a16="http://schemas.microsoft.com/office/drawing/2014/main" id="{41C2BBAD-B7E6-B347-BE98-685621B93336}"/>
              </a:ext>
            </a:extLst>
          </p:cNvPr>
          <p:cNvSpPr>
            <a:spLocks noGrp="1"/>
          </p:cNvSpPr>
          <p:nvPr>
            <p:ph type="body" sz="quarter" idx="33"/>
          </p:nvPr>
        </p:nvSpPr>
        <p:spPr>
          <a:xfrm>
            <a:off x="371427" y="3135637"/>
            <a:ext cx="5688859" cy="2744168"/>
          </a:xfrm>
          <a:prstGeom prst="rect">
            <a:avLst/>
          </a:prstGeom>
        </p:spPr>
        <p:txBody>
          <a:bodyPr lIns="0" tIns="0" rIns="0" bIns="0" numCol="1" spcCol="292608"/>
          <a:lstStyle>
            <a:lvl1pPr marL="179370" indent="-179370">
              <a:lnSpc>
                <a:spcPct val="110000"/>
              </a:lnSpc>
              <a:tabLst/>
              <a:defRPr sz="1400">
                <a:solidFill>
                  <a:srgbClr val="000000"/>
                </a:solidFill>
                <a:latin typeface="Roboto Condensed Light" panose="02000000000000000000" pitchFamily="2" charset="0"/>
                <a:ea typeface="Roboto Condensed Light" panose="02000000000000000000" pitchFamily="2" charset="0"/>
              </a:defRPr>
            </a:lvl1pPr>
            <a:lvl2pPr marL="628587" indent="-171433">
              <a:lnSpc>
                <a:spcPct val="110000"/>
              </a:lnSpc>
              <a:tabLst/>
              <a:defRPr sz="1400">
                <a:solidFill>
                  <a:srgbClr val="000000"/>
                </a:solidFill>
                <a:latin typeface="Roboto Condensed Light" panose="02000000000000000000" pitchFamily="2" charset="0"/>
                <a:ea typeface="Roboto Condensed Light" panose="02000000000000000000" pitchFamily="2" charset="0"/>
              </a:defRPr>
            </a:lvl2pPr>
            <a:lvl3pPr marL="1088916" indent="-174608">
              <a:lnSpc>
                <a:spcPct val="110000"/>
              </a:lnSpc>
              <a:tabLst/>
              <a:defRPr sz="1400">
                <a:solidFill>
                  <a:srgbClr val="000000"/>
                </a:solidFill>
                <a:latin typeface="Roboto Condensed Light" panose="02000000000000000000" pitchFamily="2" charset="0"/>
                <a:ea typeface="Roboto Condensed Light" panose="02000000000000000000" pitchFamily="2" charset="0"/>
              </a:defRPr>
            </a:lvl3pPr>
            <a:lvl4pPr marL="1549245" indent="-177782">
              <a:lnSpc>
                <a:spcPct val="110000"/>
              </a:lnSpc>
              <a:tabLst/>
              <a:defRPr sz="1400">
                <a:solidFill>
                  <a:srgbClr val="000000"/>
                </a:solidFill>
                <a:latin typeface="Roboto Condensed Light" panose="02000000000000000000" pitchFamily="2" charset="0"/>
                <a:ea typeface="Roboto Condensed Light" panose="02000000000000000000" pitchFamily="2" charset="0"/>
              </a:defRPr>
            </a:lvl4pPr>
            <a:lvl5pPr marL="2000050" indent="-171433">
              <a:lnSpc>
                <a:spcPct val="110000"/>
              </a:lnSpc>
              <a:tabLst/>
              <a:defRPr sz="1400">
                <a:solidFill>
                  <a:srgbClr val="000000"/>
                </a:solidFill>
                <a:latin typeface="Roboto Condensed Light" panose="02000000000000000000" pitchFamily="2" charset="0"/>
                <a:ea typeface="Roboto Condensed Light"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673676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Research Contributors and Experts B">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0A7A87E3-6D99-8946-A365-05075C72EA60}"/>
              </a:ext>
            </a:extLst>
          </p:cNvPr>
          <p:cNvSpPr>
            <a:spLocks noGrp="1"/>
          </p:cNvSpPr>
          <p:nvPr>
            <p:ph type="body" sz="quarter" idx="11" hasCustomPrompt="1"/>
          </p:nvPr>
        </p:nvSpPr>
        <p:spPr>
          <a:xfrm>
            <a:off x="1715397" y="1669609"/>
            <a:ext cx="3849186" cy="264974"/>
          </a:xfrm>
          <a:prstGeom prst="rect">
            <a:avLst/>
          </a:prstGeom>
        </p:spPr>
        <p:txBody>
          <a:bodyPr lIns="0" tIns="0" rIns="0" bIns="0">
            <a:noAutofit/>
          </a:bodyPr>
          <a:lstStyle>
            <a:lvl1pPr marL="0" indent="0">
              <a:lnSpc>
                <a:spcPct val="110000"/>
              </a:lnSpc>
              <a:buNone/>
              <a:defRPr sz="1400" b="1" i="0">
                <a:solidFill>
                  <a:srgbClr val="2576B7"/>
                </a:solidFill>
                <a:latin typeface="Montserrat SemiBold" pitchFamily="2" charset="77"/>
              </a:defRPr>
            </a:lvl1pPr>
            <a:lvl2pPr>
              <a:defRPr sz="1500" b="1" i="0">
                <a:latin typeface="Montserrat SemiBold" pitchFamily="2" charset="77"/>
              </a:defRPr>
            </a:lvl2pPr>
            <a:lvl3pPr>
              <a:defRPr sz="1500" b="1" i="0">
                <a:latin typeface="Montserrat SemiBold" pitchFamily="2" charset="77"/>
              </a:defRPr>
            </a:lvl3pPr>
            <a:lvl4pPr>
              <a:defRPr sz="1500" b="1" i="0">
                <a:latin typeface="Montserrat SemiBold" pitchFamily="2" charset="77"/>
              </a:defRPr>
            </a:lvl4pPr>
            <a:lvl5pPr>
              <a:defRPr sz="1500" b="1" i="0">
                <a:latin typeface="Montserrat SemiBold" pitchFamily="2" charset="77"/>
              </a:defRPr>
            </a:lvl5pPr>
          </a:lstStyle>
          <a:p>
            <a:pPr lvl="0"/>
            <a:r>
              <a:rPr lang="en-US"/>
              <a:t>Paul </a:t>
            </a:r>
            <a:r>
              <a:rPr lang="en-US" err="1"/>
              <a:t>Willson</a:t>
            </a:r>
            <a:r>
              <a:rPr lang="en-US"/>
              <a:t> </a:t>
            </a:r>
          </a:p>
        </p:txBody>
      </p:sp>
      <p:sp>
        <p:nvSpPr>
          <p:cNvPr id="10" name="Text Placeholder 8">
            <a:extLst>
              <a:ext uri="{FF2B5EF4-FFF2-40B4-BE49-F238E27FC236}">
                <a16:creationId xmlns:a16="http://schemas.microsoft.com/office/drawing/2014/main" id="{20CC50DE-8543-1446-90E6-8AEF1CF32DC8}"/>
              </a:ext>
            </a:extLst>
          </p:cNvPr>
          <p:cNvSpPr>
            <a:spLocks noGrp="1"/>
          </p:cNvSpPr>
          <p:nvPr>
            <p:ph type="body" sz="quarter" idx="12" hasCustomPrompt="1"/>
          </p:nvPr>
        </p:nvSpPr>
        <p:spPr>
          <a:xfrm>
            <a:off x="1715397" y="1921450"/>
            <a:ext cx="3849186" cy="438571"/>
          </a:xfrm>
          <a:prstGeom prst="rect">
            <a:avLst/>
          </a:prstGeom>
        </p:spPr>
        <p:txBody>
          <a:bodyPr lIns="0" tIns="0" rIns="0" bIns="0">
            <a:noAutofit/>
          </a:bodyPr>
          <a:lstStyle>
            <a:lvl1pPr marL="0" marR="0" indent="0" algn="l" defTabSz="914309" rtl="0" eaLnBrk="1" fontAlgn="auto" latinLnBrk="0" hangingPunct="1">
              <a:lnSpc>
                <a:spcPct val="110000"/>
              </a:lnSpc>
              <a:spcBef>
                <a:spcPts val="0"/>
              </a:spcBef>
              <a:spcAft>
                <a:spcPts val="0"/>
              </a:spcAft>
              <a:buClrTx/>
              <a:buSzTx/>
              <a:buFont typeface="Arial" panose="020B0604020202020204" pitchFamily="34" charset="0"/>
              <a:buNone/>
              <a:tabLst/>
              <a:defRPr sz="1200" b="0" i="0">
                <a:solidFill>
                  <a:srgbClr val="4A4A4A"/>
                </a:solidFill>
                <a:latin typeface="Exo" pitchFamily="2" charset="77"/>
              </a:defRPr>
            </a:lvl1pPr>
            <a:lvl2pPr>
              <a:defRPr sz="1500" b="1" i="0">
                <a:latin typeface="Montserrat SemiBold" pitchFamily="2" charset="77"/>
              </a:defRPr>
            </a:lvl2pPr>
            <a:lvl3pPr>
              <a:defRPr sz="1500" b="1" i="0">
                <a:latin typeface="Montserrat SemiBold" pitchFamily="2" charset="77"/>
              </a:defRPr>
            </a:lvl3pPr>
            <a:lvl4pPr>
              <a:defRPr sz="1500" b="1" i="0">
                <a:latin typeface="Montserrat SemiBold" pitchFamily="2" charset="77"/>
              </a:defRPr>
            </a:lvl4pPr>
            <a:lvl5pPr>
              <a:defRPr sz="1500" b="1" i="0">
                <a:latin typeface="Montserrat SemiBold" pitchFamily="2" charset="77"/>
              </a:defRPr>
            </a:lvl5pPr>
          </a:lstStyle>
          <a:p>
            <a:pPr lvl="0"/>
            <a:r>
              <a:rPr lang="en-US"/>
              <a:t>Senior Demographer</a:t>
            </a:r>
            <a:br>
              <a:rPr lang="en-US"/>
            </a:br>
            <a:r>
              <a:rPr lang="en-US"/>
              <a:t>Info-Tech Research Group</a:t>
            </a:r>
          </a:p>
        </p:txBody>
      </p:sp>
      <p:sp>
        <p:nvSpPr>
          <p:cNvPr id="16" name="Picture Placeholder 15">
            <a:extLst>
              <a:ext uri="{FF2B5EF4-FFF2-40B4-BE49-F238E27FC236}">
                <a16:creationId xmlns:a16="http://schemas.microsoft.com/office/drawing/2014/main" id="{4AEE503A-ADB0-3C49-91AB-D3E44B6DC58A}"/>
              </a:ext>
            </a:extLst>
          </p:cNvPr>
          <p:cNvSpPr>
            <a:spLocks noGrp="1"/>
          </p:cNvSpPr>
          <p:nvPr>
            <p:ph type="pic" sz="quarter" idx="16"/>
          </p:nvPr>
        </p:nvSpPr>
        <p:spPr>
          <a:xfrm>
            <a:off x="354060" y="1670231"/>
            <a:ext cx="1210660" cy="1210818"/>
          </a:xfrm>
          <a:prstGeom prst="rect">
            <a:avLst/>
          </a:prstGeom>
          <a:blipFill>
            <a:blip r:embed="rId2" cstate="screen">
              <a:extLst>
                <a:ext uri="{28A0092B-C50C-407E-A947-70E740481C1C}">
                  <a14:useLocalDpi xmlns:a14="http://schemas.microsoft.com/office/drawing/2010/main"/>
                </a:ext>
              </a:extLst>
            </a:blip>
            <a:stretch>
              <a:fillRect/>
            </a:stretch>
          </a:blipFill>
        </p:spPr>
        <p:txBody>
          <a:bodyPr>
            <a:noAutofit/>
          </a:bodyPr>
          <a:lstStyle>
            <a:lvl1pPr>
              <a:lnSpc>
                <a:spcPct val="110000"/>
              </a:lnSpc>
              <a:defRPr sz="1600" b="1" i="0">
                <a:latin typeface="Montserrat SemiBold" pitchFamily="2" charset="77"/>
              </a:defRPr>
            </a:lvl1pPr>
          </a:lstStyle>
          <a:p>
            <a:endParaRPr lang="en-US"/>
          </a:p>
        </p:txBody>
      </p:sp>
      <p:sp>
        <p:nvSpPr>
          <p:cNvPr id="15" name="Text Placeholder 8">
            <a:extLst>
              <a:ext uri="{FF2B5EF4-FFF2-40B4-BE49-F238E27FC236}">
                <a16:creationId xmlns:a16="http://schemas.microsoft.com/office/drawing/2014/main" id="{9A018879-2AAE-DD4D-BED8-A9EBF65B3327}"/>
              </a:ext>
            </a:extLst>
          </p:cNvPr>
          <p:cNvSpPr>
            <a:spLocks noGrp="1"/>
          </p:cNvSpPr>
          <p:nvPr>
            <p:ph type="body" sz="quarter" idx="17" hasCustomPrompt="1"/>
          </p:nvPr>
        </p:nvSpPr>
        <p:spPr>
          <a:xfrm>
            <a:off x="7563267" y="1669609"/>
            <a:ext cx="3849186" cy="264974"/>
          </a:xfrm>
          <a:prstGeom prst="rect">
            <a:avLst/>
          </a:prstGeom>
        </p:spPr>
        <p:txBody>
          <a:bodyPr lIns="0" tIns="0" rIns="0" bIns="0">
            <a:noAutofit/>
          </a:bodyPr>
          <a:lstStyle>
            <a:lvl1pPr marL="0" indent="0">
              <a:lnSpc>
                <a:spcPct val="110000"/>
              </a:lnSpc>
              <a:buNone/>
              <a:defRPr sz="1400" b="1" i="0">
                <a:solidFill>
                  <a:srgbClr val="2576B7"/>
                </a:solidFill>
                <a:latin typeface="Montserrat SemiBold" pitchFamily="2" charset="77"/>
              </a:defRPr>
            </a:lvl1pPr>
            <a:lvl2pPr>
              <a:defRPr sz="1500" b="1" i="0">
                <a:latin typeface="Montserrat SemiBold" pitchFamily="2" charset="77"/>
              </a:defRPr>
            </a:lvl2pPr>
            <a:lvl3pPr>
              <a:defRPr sz="1500" b="1" i="0">
                <a:latin typeface="Montserrat SemiBold" pitchFamily="2" charset="77"/>
              </a:defRPr>
            </a:lvl3pPr>
            <a:lvl4pPr>
              <a:defRPr sz="1500" b="1" i="0">
                <a:latin typeface="Montserrat SemiBold" pitchFamily="2" charset="77"/>
              </a:defRPr>
            </a:lvl4pPr>
            <a:lvl5pPr>
              <a:defRPr sz="1500" b="1" i="0">
                <a:latin typeface="Montserrat SemiBold" pitchFamily="2" charset="77"/>
              </a:defRPr>
            </a:lvl5pPr>
          </a:lstStyle>
          <a:p>
            <a:pPr lvl="0"/>
            <a:r>
              <a:rPr lang="en-US"/>
              <a:t>Paul </a:t>
            </a:r>
            <a:r>
              <a:rPr lang="en-US" err="1"/>
              <a:t>Willson</a:t>
            </a:r>
            <a:r>
              <a:rPr lang="en-US"/>
              <a:t> </a:t>
            </a:r>
          </a:p>
        </p:txBody>
      </p:sp>
      <p:sp>
        <p:nvSpPr>
          <p:cNvPr id="17" name="Text Placeholder 8">
            <a:extLst>
              <a:ext uri="{FF2B5EF4-FFF2-40B4-BE49-F238E27FC236}">
                <a16:creationId xmlns:a16="http://schemas.microsoft.com/office/drawing/2014/main" id="{BA22E391-D54A-C649-8259-B59C6D235D8E}"/>
              </a:ext>
            </a:extLst>
          </p:cNvPr>
          <p:cNvSpPr>
            <a:spLocks noGrp="1"/>
          </p:cNvSpPr>
          <p:nvPr>
            <p:ph type="body" sz="quarter" idx="18" hasCustomPrompt="1"/>
          </p:nvPr>
        </p:nvSpPr>
        <p:spPr>
          <a:xfrm>
            <a:off x="7563267" y="1921450"/>
            <a:ext cx="3849186" cy="455988"/>
          </a:xfrm>
          <a:prstGeom prst="rect">
            <a:avLst/>
          </a:prstGeom>
        </p:spPr>
        <p:txBody>
          <a:bodyPr lIns="0" tIns="0" rIns="0" bIns="0">
            <a:noAutofit/>
          </a:bodyPr>
          <a:lstStyle>
            <a:lvl1pPr marL="0" indent="0">
              <a:lnSpc>
                <a:spcPct val="110000"/>
              </a:lnSpc>
              <a:spcBef>
                <a:spcPts val="0"/>
              </a:spcBef>
              <a:buNone/>
              <a:defRPr sz="1200" b="0" i="0">
                <a:solidFill>
                  <a:srgbClr val="4A4A4A"/>
                </a:solidFill>
                <a:latin typeface="Exo" pitchFamily="2" charset="77"/>
              </a:defRPr>
            </a:lvl1pPr>
            <a:lvl2pPr>
              <a:defRPr sz="1500" b="1" i="0">
                <a:latin typeface="Montserrat SemiBold" pitchFamily="2" charset="77"/>
              </a:defRPr>
            </a:lvl2pPr>
            <a:lvl3pPr>
              <a:defRPr sz="1500" b="1" i="0">
                <a:latin typeface="Montserrat SemiBold" pitchFamily="2" charset="77"/>
              </a:defRPr>
            </a:lvl3pPr>
            <a:lvl4pPr>
              <a:defRPr sz="1500" b="1" i="0">
                <a:latin typeface="Montserrat SemiBold" pitchFamily="2" charset="77"/>
              </a:defRPr>
            </a:lvl4pPr>
            <a:lvl5pPr>
              <a:defRPr sz="1500" b="1" i="0">
                <a:latin typeface="Montserrat SemiBold" pitchFamily="2" charset="77"/>
              </a:defRPr>
            </a:lvl5pPr>
          </a:lstStyle>
          <a:p>
            <a:pPr lvl="0"/>
            <a:r>
              <a:rPr lang="en-US"/>
              <a:t>Senior Demographer</a:t>
            </a:r>
            <a:br>
              <a:rPr lang="en-US"/>
            </a:br>
            <a:r>
              <a:rPr lang="en-US"/>
              <a:t>Info-Tech Research Group</a:t>
            </a:r>
          </a:p>
        </p:txBody>
      </p:sp>
      <p:sp>
        <p:nvSpPr>
          <p:cNvPr id="20" name="Picture Placeholder 15">
            <a:extLst>
              <a:ext uri="{FF2B5EF4-FFF2-40B4-BE49-F238E27FC236}">
                <a16:creationId xmlns:a16="http://schemas.microsoft.com/office/drawing/2014/main" id="{B376A439-0F38-1245-AC0A-D61918E1F362}"/>
              </a:ext>
            </a:extLst>
          </p:cNvPr>
          <p:cNvSpPr>
            <a:spLocks noGrp="1"/>
          </p:cNvSpPr>
          <p:nvPr>
            <p:ph type="pic" sz="quarter" idx="21"/>
          </p:nvPr>
        </p:nvSpPr>
        <p:spPr>
          <a:xfrm>
            <a:off x="6198907" y="1670231"/>
            <a:ext cx="1210660" cy="1210818"/>
          </a:xfrm>
          <a:prstGeom prst="rect">
            <a:avLst/>
          </a:prstGeom>
          <a:blipFill>
            <a:blip r:embed="rId2" cstate="screen">
              <a:extLst>
                <a:ext uri="{28A0092B-C50C-407E-A947-70E740481C1C}">
                  <a14:useLocalDpi xmlns:a14="http://schemas.microsoft.com/office/drawing/2010/main"/>
                </a:ext>
              </a:extLst>
            </a:blip>
            <a:stretch>
              <a:fillRect/>
            </a:stretch>
          </a:blipFill>
        </p:spPr>
        <p:txBody>
          <a:bodyPr>
            <a:noAutofit/>
          </a:bodyPr>
          <a:lstStyle>
            <a:lvl1pPr>
              <a:lnSpc>
                <a:spcPct val="110000"/>
              </a:lnSpc>
              <a:defRPr sz="1600" b="1" i="0">
                <a:latin typeface="Montserrat SemiBold" pitchFamily="2" charset="77"/>
              </a:defRPr>
            </a:lvl1pPr>
          </a:lstStyle>
          <a:p>
            <a:endParaRPr lang="en-US"/>
          </a:p>
        </p:txBody>
      </p:sp>
      <p:sp>
        <p:nvSpPr>
          <p:cNvPr id="19" name="TextBox 18">
            <a:extLst>
              <a:ext uri="{FF2B5EF4-FFF2-40B4-BE49-F238E27FC236}">
                <a16:creationId xmlns:a16="http://schemas.microsoft.com/office/drawing/2014/main" id="{A6483C06-5D8D-1B47-B88B-5FEE88718A75}"/>
              </a:ext>
            </a:extLst>
          </p:cNvPr>
          <p:cNvSpPr txBox="1"/>
          <p:nvPr userDrawn="1"/>
        </p:nvSpPr>
        <p:spPr>
          <a:xfrm>
            <a:off x="336842" y="536068"/>
            <a:ext cx="11240842" cy="541209"/>
          </a:xfrm>
          <a:prstGeom prst="rect">
            <a:avLst/>
          </a:prstGeom>
        </p:spPr>
        <p:txBody>
          <a:bodyPr vert="horz" wrap="square" lIns="0" tIns="6930" rIns="0" bIns="0" rtlCol="0">
            <a:noAutofit/>
          </a:bodyPr>
          <a:lstStyle/>
          <a:p>
            <a:pPr marL="7700" marR="242951" algn="l">
              <a:lnSpc>
                <a:spcPct val="90000"/>
              </a:lnSpc>
              <a:spcBef>
                <a:spcPts val="55"/>
              </a:spcBef>
            </a:pPr>
            <a:r>
              <a:rPr lang="en-US" sz="4000" b="1" i="0">
                <a:solidFill>
                  <a:srgbClr val="717171"/>
                </a:solidFill>
                <a:latin typeface="Montserrat SemiBold" pitchFamily="2" charset="77"/>
              </a:rPr>
              <a:t>Research Contributors and Experts</a:t>
            </a:r>
            <a:endParaRPr lang="en-US" sz="4000" b="1" i="0" spc="-30">
              <a:solidFill>
                <a:srgbClr val="717171"/>
              </a:solidFill>
              <a:latin typeface="Montserrat SemiBold" pitchFamily="2" charset="77"/>
              <a:cs typeface="Arial Narrow"/>
            </a:endParaRPr>
          </a:p>
        </p:txBody>
      </p:sp>
      <p:sp>
        <p:nvSpPr>
          <p:cNvPr id="13" name="Text Placeholder 4">
            <a:extLst>
              <a:ext uri="{FF2B5EF4-FFF2-40B4-BE49-F238E27FC236}">
                <a16:creationId xmlns:a16="http://schemas.microsoft.com/office/drawing/2014/main" id="{BEEA8162-DD20-8A4F-A217-8DF5CF442F3D}"/>
              </a:ext>
            </a:extLst>
          </p:cNvPr>
          <p:cNvSpPr>
            <a:spLocks noGrp="1"/>
          </p:cNvSpPr>
          <p:nvPr>
            <p:ph type="body" sz="quarter" idx="33"/>
          </p:nvPr>
        </p:nvSpPr>
        <p:spPr>
          <a:xfrm>
            <a:off x="1714019" y="2614641"/>
            <a:ext cx="4346267" cy="3424652"/>
          </a:xfrm>
          <a:prstGeom prst="rect">
            <a:avLst/>
          </a:prstGeom>
        </p:spPr>
        <p:txBody>
          <a:bodyPr lIns="0" tIns="0" rIns="0" bIns="0" numCol="1" spcCol="292608"/>
          <a:lstStyle>
            <a:lvl1pPr marL="179370" indent="-179370">
              <a:lnSpc>
                <a:spcPct val="110000"/>
              </a:lnSpc>
              <a:tabLst/>
              <a:defRPr sz="1400">
                <a:solidFill>
                  <a:srgbClr val="000000"/>
                </a:solidFill>
                <a:latin typeface="Roboto Condensed Light" panose="02000000000000000000" pitchFamily="2" charset="0"/>
                <a:ea typeface="Roboto Condensed Light" panose="02000000000000000000" pitchFamily="2" charset="0"/>
              </a:defRPr>
            </a:lvl1pPr>
            <a:lvl2pPr marL="628587" indent="-171433">
              <a:lnSpc>
                <a:spcPct val="110000"/>
              </a:lnSpc>
              <a:tabLst/>
              <a:defRPr sz="1400">
                <a:solidFill>
                  <a:srgbClr val="000000"/>
                </a:solidFill>
                <a:latin typeface="Roboto Condensed Light" panose="02000000000000000000" pitchFamily="2" charset="0"/>
                <a:ea typeface="Roboto Condensed Light" panose="02000000000000000000" pitchFamily="2" charset="0"/>
              </a:defRPr>
            </a:lvl2pPr>
            <a:lvl3pPr marL="1088916" indent="-174608">
              <a:lnSpc>
                <a:spcPct val="110000"/>
              </a:lnSpc>
              <a:tabLst/>
              <a:defRPr sz="1400">
                <a:solidFill>
                  <a:srgbClr val="000000"/>
                </a:solidFill>
                <a:latin typeface="Roboto Condensed Light" panose="02000000000000000000" pitchFamily="2" charset="0"/>
                <a:ea typeface="Roboto Condensed Light" panose="02000000000000000000" pitchFamily="2" charset="0"/>
              </a:defRPr>
            </a:lvl3pPr>
            <a:lvl4pPr marL="1549245" indent="-177782">
              <a:lnSpc>
                <a:spcPct val="110000"/>
              </a:lnSpc>
              <a:tabLst/>
              <a:defRPr sz="1400">
                <a:solidFill>
                  <a:srgbClr val="000000"/>
                </a:solidFill>
                <a:latin typeface="Roboto Condensed Light" panose="02000000000000000000" pitchFamily="2" charset="0"/>
                <a:ea typeface="Roboto Condensed Light" panose="02000000000000000000" pitchFamily="2" charset="0"/>
              </a:defRPr>
            </a:lvl4pPr>
            <a:lvl5pPr marL="2000050" indent="-171433">
              <a:lnSpc>
                <a:spcPct val="110000"/>
              </a:lnSpc>
              <a:tabLst/>
              <a:defRPr sz="1400">
                <a:solidFill>
                  <a:srgbClr val="000000"/>
                </a:solidFill>
                <a:latin typeface="Roboto Condensed Light" panose="02000000000000000000" pitchFamily="2" charset="0"/>
                <a:ea typeface="Roboto Condensed Light"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4">
            <a:extLst>
              <a:ext uri="{FF2B5EF4-FFF2-40B4-BE49-F238E27FC236}">
                <a16:creationId xmlns:a16="http://schemas.microsoft.com/office/drawing/2014/main" id="{22AA1EFD-B430-5B4D-AF9A-DB8AAC4C9735}"/>
              </a:ext>
            </a:extLst>
          </p:cNvPr>
          <p:cNvSpPr>
            <a:spLocks noGrp="1"/>
          </p:cNvSpPr>
          <p:nvPr>
            <p:ph type="body" sz="quarter" idx="34"/>
          </p:nvPr>
        </p:nvSpPr>
        <p:spPr>
          <a:xfrm>
            <a:off x="7543612" y="2614641"/>
            <a:ext cx="4346267" cy="3424652"/>
          </a:xfrm>
          <a:prstGeom prst="rect">
            <a:avLst/>
          </a:prstGeom>
        </p:spPr>
        <p:txBody>
          <a:bodyPr lIns="0" tIns="0" rIns="0" bIns="0" numCol="1" spcCol="292608"/>
          <a:lstStyle>
            <a:lvl1pPr marL="179370" indent="-179370">
              <a:lnSpc>
                <a:spcPct val="110000"/>
              </a:lnSpc>
              <a:tabLst/>
              <a:defRPr sz="1400">
                <a:solidFill>
                  <a:srgbClr val="000000"/>
                </a:solidFill>
                <a:latin typeface="Roboto Condensed Light" panose="02000000000000000000" pitchFamily="2" charset="0"/>
                <a:ea typeface="Roboto Condensed Light" panose="02000000000000000000" pitchFamily="2" charset="0"/>
              </a:defRPr>
            </a:lvl1pPr>
            <a:lvl2pPr marL="628587" indent="-171433">
              <a:lnSpc>
                <a:spcPct val="110000"/>
              </a:lnSpc>
              <a:tabLst/>
              <a:defRPr sz="1400">
                <a:solidFill>
                  <a:srgbClr val="000000"/>
                </a:solidFill>
                <a:latin typeface="Roboto Condensed Light" panose="02000000000000000000" pitchFamily="2" charset="0"/>
                <a:ea typeface="Roboto Condensed Light" panose="02000000000000000000" pitchFamily="2" charset="0"/>
              </a:defRPr>
            </a:lvl2pPr>
            <a:lvl3pPr marL="1088916" indent="-174608">
              <a:lnSpc>
                <a:spcPct val="110000"/>
              </a:lnSpc>
              <a:tabLst/>
              <a:defRPr sz="1400">
                <a:solidFill>
                  <a:srgbClr val="000000"/>
                </a:solidFill>
                <a:latin typeface="Roboto Condensed Light" panose="02000000000000000000" pitchFamily="2" charset="0"/>
                <a:ea typeface="Roboto Condensed Light" panose="02000000000000000000" pitchFamily="2" charset="0"/>
              </a:defRPr>
            </a:lvl3pPr>
            <a:lvl4pPr marL="1549245" indent="-177782">
              <a:lnSpc>
                <a:spcPct val="110000"/>
              </a:lnSpc>
              <a:tabLst/>
              <a:defRPr sz="1400">
                <a:solidFill>
                  <a:srgbClr val="000000"/>
                </a:solidFill>
                <a:latin typeface="Roboto Condensed Light" panose="02000000000000000000" pitchFamily="2" charset="0"/>
                <a:ea typeface="Roboto Condensed Light" panose="02000000000000000000" pitchFamily="2" charset="0"/>
              </a:defRPr>
            </a:lvl4pPr>
            <a:lvl5pPr marL="2000050" indent="-171433">
              <a:lnSpc>
                <a:spcPct val="110000"/>
              </a:lnSpc>
              <a:tabLst/>
              <a:defRPr sz="1400">
                <a:solidFill>
                  <a:srgbClr val="000000"/>
                </a:solidFill>
                <a:latin typeface="Roboto Condensed Light" panose="02000000000000000000" pitchFamily="2" charset="0"/>
                <a:ea typeface="Roboto Condensed Light"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5825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Content Slide-blue-rightSidebar">
    <p:spTree>
      <p:nvGrpSpPr>
        <p:cNvPr id="1" name=""/>
        <p:cNvGrpSpPr/>
        <p:nvPr/>
      </p:nvGrpSpPr>
      <p:grpSpPr>
        <a:xfrm>
          <a:off x="0" y="0"/>
          <a:ext cx="0" cy="0"/>
          <a:chOff x="0" y="0"/>
          <a:chExt cx="0" cy="0"/>
        </a:xfrm>
      </p:grpSpPr>
      <p:sp>
        <p:nvSpPr>
          <p:cNvPr id="6" name="Text Placeholder 11">
            <a:extLst>
              <a:ext uri="{FF2B5EF4-FFF2-40B4-BE49-F238E27FC236}">
                <a16:creationId xmlns:a16="http://schemas.microsoft.com/office/drawing/2014/main" id="{D426E116-0FE3-D446-B568-6373B436AD1A}"/>
              </a:ext>
            </a:extLst>
          </p:cNvPr>
          <p:cNvSpPr>
            <a:spLocks noGrp="1"/>
          </p:cNvSpPr>
          <p:nvPr>
            <p:ph type="body" sz="quarter" idx="11"/>
          </p:nvPr>
        </p:nvSpPr>
        <p:spPr>
          <a:xfrm>
            <a:off x="397294" y="1648758"/>
            <a:ext cx="5686246" cy="456696"/>
          </a:xfrm>
          <a:prstGeom prst="rect">
            <a:avLst/>
          </a:prstGeom>
        </p:spPr>
        <p:txBody>
          <a:bodyPr lIns="0" tIns="0" rIns="0" bIns="0">
            <a:noAutofit/>
          </a:bodyPr>
          <a:lstStyle>
            <a:lvl1pPr marL="0" indent="0">
              <a:lnSpc>
                <a:spcPct val="110000"/>
              </a:lnSpc>
              <a:buNone/>
              <a:defRPr sz="2000" b="0" i="0">
                <a:solidFill>
                  <a:srgbClr val="848585"/>
                </a:solidFill>
                <a:latin typeface="Montserrat SemiBold" pitchFamily="2" charset="77"/>
                <a:cs typeface="Arial" panose="020B0604020202020204" pitchFamily="34" charset="0"/>
              </a:defRPr>
            </a:lvl1pPr>
            <a:lvl2pPr marL="457154" indent="0">
              <a:lnSpc>
                <a:spcPts val="2400"/>
              </a:lnSpc>
              <a:buNone/>
              <a:defRPr sz="2000">
                <a:solidFill>
                  <a:srgbClr val="848585"/>
                </a:solidFill>
                <a:latin typeface="Arial" panose="020B0604020202020204" pitchFamily="34" charset="0"/>
                <a:cs typeface="Arial" panose="020B0604020202020204" pitchFamily="34" charset="0"/>
              </a:defRPr>
            </a:lvl2pPr>
            <a:lvl3pPr marL="914309" indent="0">
              <a:lnSpc>
                <a:spcPts val="2400"/>
              </a:lnSpc>
              <a:buNone/>
              <a:defRPr sz="2000">
                <a:solidFill>
                  <a:srgbClr val="848585"/>
                </a:solidFill>
                <a:latin typeface="Arial" panose="020B0604020202020204" pitchFamily="34" charset="0"/>
                <a:cs typeface="Arial" panose="020B0604020202020204" pitchFamily="34" charset="0"/>
              </a:defRPr>
            </a:lvl3pPr>
            <a:lvl4pPr marL="1371463" indent="0">
              <a:lnSpc>
                <a:spcPts val="2400"/>
              </a:lnSpc>
              <a:buNone/>
              <a:defRPr sz="2000">
                <a:solidFill>
                  <a:srgbClr val="848585"/>
                </a:solidFill>
                <a:latin typeface="Arial" panose="020B0604020202020204" pitchFamily="34" charset="0"/>
                <a:cs typeface="Arial" panose="020B0604020202020204" pitchFamily="34" charset="0"/>
              </a:defRPr>
            </a:lvl4pPr>
            <a:lvl5pPr marL="1828617" indent="0">
              <a:lnSpc>
                <a:spcPts val="2400"/>
              </a:lnSpc>
              <a:buNone/>
              <a:defRPr sz="2000">
                <a:solidFill>
                  <a:srgbClr val="848585"/>
                </a:solidFill>
                <a:latin typeface="Arial" panose="020B0604020202020204" pitchFamily="34" charset="0"/>
                <a:cs typeface="Arial" panose="020B0604020202020204" pitchFamily="34" charset="0"/>
              </a:defRPr>
            </a:lvl5pPr>
          </a:lstStyle>
          <a:p>
            <a:pPr lvl="0"/>
            <a:r>
              <a:rPr lang="en-US" dirty="0"/>
              <a:t>Click to edit Master text styles</a:t>
            </a:r>
          </a:p>
        </p:txBody>
      </p:sp>
      <p:sp>
        <p:nvSpPr>
          <p:cNvPr id="12" name="Title 9">
            <a:extLst>
              <a:ext uri="{FF2B5EF4-FFF2-40B4-BE49-F238E27FC236}">
                <a16:creationId xmlns:a16="http://schemas.microsoft.com/office/drawing/2014/main" id="{488EE5B4-C583-A04D-B5FC-EA23A0B46B36}"/>
              </a:ext>
            </a:extLst>
          </p:cNvPr>
          <p:cNvSpPr>
            <a:spLocks noGrp="1"/>
          </p:cNvSpPr>
          <p:nvPr>
            <p:ph type="title"/>
          </p:nvPr>
        </p:nvSpPr>
        <p:spPr>
          <a:xfrm>
            <a:off x="377314" y="530021"/>
            <a:ext cx="6671856" cy="1130188"/>
          </a:xfrm>
        </p:spPr>
        <p:txBody>
          <a:bodyPr>
            <a:noAutofit/>
          </a:bodyPr>
          <a:lstStyle>
            <a:lvl1pPr>
              <a:lnSpc>
                <a:spcPct val="90000"/>
              </a:lnSpc>
              <a:defRPr b="0" i="0"/>
            </a:lvl1pPr>
          </a:lstStyle>
          <a:p>
            <a:r>
              <a:rPr lang="en-US" dirty="0"/>
              <a:t>Click to edit Master title style</a:t>
            </a:r>
          </a:p>
        </p:txBody>
      </p:sp>
      <p:sp>
        <p:nvSpPr>
          <p:cNvPr id="8" name="Rectangle 7">
            <a:extLst>
              <a:ext uri="{FF2B5EF4-FFF2-40B4-BE49-F238E27FC236}">
                <a16:creationId xmlns:a16="http://schemas.microsoft.com/office/drawing/2014/main" id="{F2D5BCB0-D6FF-CC4C-92CC-90D104D4F343}"/>
              </a:ext>
            </a:extLst>
          </p:cNvPr>
          <p:cNvSpPr/>
          <p:nvPr userDrawn="1"/>
        </p:nvSpPr>
        <p:spPr>
          <a:xfrm>
            <a:off x="8004720" y="0"/>
            <a:ext cx="4187280" cy="6858000"/>
          </a:xfrm>
          <a:prstGeom prst="rect">
            <a:avLst/>
          </a:prstGeom>
          <a:gradFill>
            <a:gsLst>
              <a:gs pos="0">
                <a:schemeClr val="accent1">
                  <a:lumMod val="60000"/>
                  <a:lumOff val="40000"/>
                </a:schemeClr>
              </a:gs>
              <a:gs pos="89000">
                <a:srgbClr val="2576B7"/>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10000"/>
              </a:lnSpc>
            </a:pPr>
            <a:endParaRPr lang="en-US" sz="1800" dirty="0">
              <a:solidFill>
                <a:srgbClr val="1E5E92"/>
              </a:solidFill>
              <a:latin typeface="Roboto Condensed Light" panose="02000000000000000000" pitchFamily="2" charset="0"/>
            </a:endParaRPr>
          </a:p>
        </p:txBody>
      </p:sp>
      <p:sp>
        <p:nvSpPr>
          <p:cNvPr id="9" name="Text Placeholder 11">
            <a:extLst>
              <a:ext uri="{FF2B5EF4-FFF2-40B4-BE49-F238E27FC236}">
                <a16:creationId xmlns:a16="http://schemas.microsoft.com/office/drawing/2014/main" id="{2FD860C3-79CC-434D-9984-9C39951BAE42}"/>
              </a:ext>
            </a:extLst>
          </p:cNvPr>
          <p:cNvSpPr>
            <a:spLocks noGrp="1"/>
          </p:cNvSpPr>
          <p:nvPr>
            <p:ph type="body" sz="quarter" idx="14"/>
          </p:nvPr>
        </p:nvSpPr>
        <p:spPr>
          <a:xfrm>
            <a:off x="8558269" y="952500"/>
            <a:ext cx="3030559" cy="4881142"/>
          </a:xfrm>
          <a:prstGeom prst="rect">
            <a:avLst/>
          </a:prstGeom>
        </p:spPr>
        <p:txBody>
          <a:bodyPr lIns="0" tIns="0" rIns="0" bIns="0" anchor="ctr" anchorCtr="0">
            <a:noAutofit/>
          </a:bodyPr>
          <a:lstStyle>
            <a:lvl1pPr marL="0" indent="0">
              <a:lnSpc>
                <a:spcPct val="110000"/>
              </a:lnSpc>
              <a:buNone/>
              <a:defRPr sz="2000" b="0" i="0" spc="0">
                <a:solidFill>
                  <a:schemeClr val="bg1"/>
                </a:solidFill>
                <a:latin typeface="Montserrat" pitchFamily="2" charset="77"/>
                <a:cs typeface="Arial" panose="020B0604020202020204" pitchFamily="34" charset="0"/>
              </a:defRPr>
            </a:lvl1pPr>
            <a:lvl2pPr marL="457154" indent="0">
              <a:lnSpc>
                <a:spcPts val="2400"/>
              </a:lnSpc>
              <a:buNone/>
              <a:defRPr sz="2000">
                <a:solidFill>
                  <a:srgbClr val="848585"/>
                </a:solidFill>
                <a:latin typeface="Arial" panose="020B0604020202020204" pitchFamily="34" charset="0"/>
                <a:cs typeface="Arial" panose="020B0604020202020204" pitchFamily="34" charset="0"/>
              </a:defRPr>
            </a:lvl2pPr>
            <a:lvl3pPr marL="914309" indent="0">
              <a:lnSpc>
                <a:spcPts val="2400"/>
              </a:lnSpc>
              <a:buNone/>
              <a:defRPr sz="2000">
                <a:solidFill>
                  <a:srgbClr val="848585"/>
                </a:solidFill>
                <a:latin typeface="Arial" panose="020B0604020202020204" pitchFamily="34" charset="0"/>
                <a:cs typeface="Arial" panose="020B0604020202020204" pitchFamily="34" charset="0"/>
              </a:defRPr>
            </a:lvl3pPr>
            <a:lvl4pPr marL="1371463" indent="0">
              <a:lnSpc>
                <a:spcPts val="2400"/>
              </a:lnSpc>
              <a:buNone/>
              <a:defRPr sz="2000">
                <a:solidFill>
                  <a:srgbClr val="848585"/>
                </a:solidFill>
                <a:latin typeface="Arial" panose="020B0604020202020204" pitchFamily="34" charset="0"/>
                <a:cs typeface="Arial" panose="020B0604020202020204" pitchFamily="34" charset="0"/>
              </a:defRPr>
            </a:lvl4pPr>
            <a:lvl5pPr marL="1828617" indent="0">
              <a:lnSpc>
                <a:spcPts val="2400"/>
              </a:lnSpc>
              <a:buNone/>
              <a:defRPr sz="2000">
                <a:solidFill>
                  <a:srgbClr val="848585"/>
                </a:solidFill>
                <a:latin typeface="Arial" panose="020B0604020202020204" pitchFamily="34" charset="0"/>
                <a:cs typeface="Arial" panose="020B0604020202020204" pitchFamily="34" charset="0"/>
              </a:defRPr>
            </a:lvl5pPr>
          </a:lstStyle>
          <a:p>
            <a:pPr lvl="0"/>
            <a:r>
              <a:rPr lang="en-US" dirty="0"/>
              <a:t>Click to edit Master text styles</a:t>
            </a:r>
          </a:p>
        </p:txBody>
      </p:sp>
      <p:sp>
        <p:nvSpPr>
          <p:cNvPr id="7" name="TextBox 6">
            <a:extLst>
              <a:ext uri="{FF2B5EF4-FFF2-40B4-BE49-F238E27FC236}">
                <a16:creationId xmlns:a16="http://schemas.microsoft.com/office/drawing/2014/main" id="{2AD1AD55-DE6F-7A48-87C1-BCB637DDFBBA}"/>
              </a:ext>
            </a:extLst>
          </p:cNvPr>
          <p:cNvSpPr txBox="1"/>
          <p:nvPr userDrawn="1"/>
        </p:nvSpPr>
        <p:spPr>
          <a:xfrm>
            <a:off x="8802875" y="6449569"/>
            <a:ext cx="3437887" cy="131831"/>
          </a:xfrm>
          <a:prstGeom prst="rect">
            <a:avLst/>
          </a:prstGeom>
        </p:spPr>
        <p:txBody>
          <a:bodyPr vert="horz" wrap="square" lIns="0" tIns="0" rIns="91428" bIns="0" rtlCol="0">
            <a:spAutoFit/>
          </a:bodyPr>
          <a:lstStyle/>
          <a:p>
            <a:pPr marL="7700" marR="242951" lvl="0" indent="0" algn="r" defTabSz="554437" rtl="0" eaLnBrk="1" fontAlgn="auto" latinLnBrk="0" hangingPunct="1">
              <a:lnSpc>
                <a:spcPct val="110000"/>
              </a:lnSpc>
              <a:spcBef>
                <a:spcPts val="55"/>
              </a:spcBef>
              <a:spcAft>
                <a:spcPts val="0"/>
              </a:spcAft>
              <a:buClrTx/>
              <a:buSzTx/>
              <a:buFontTx/>
              <a:buNone/>
              <a:tabLst/>
              <a:defRPr/>
            </a:pPr>
            <a:r>
              <a:rPr lang="en-CA" sz="800" spc="-18" dirty="0">
                <a:solidFill>
                  <a:schemeClr val="bg1"/>
                </a:solidFill>
                <a:latin typeface="Exo" panose="02000503000000000000" pitchFamily="2" charset="77"/>
              </a:rPr>
              <a:t>Info-</a:t>
            </a:r>
            <a:r>
              <a:rPr lang="en-CA" sz="800" spc="-103" dirty="0">
                <a:solidFill>
                  <a:schemeClr val="bg1"/>
                </a:solidFill>
                <a:latin typeface="Exo" panose="02000503000000000000" pitchFamily="2" charset="77"/>
              </a:rPr>
              <a:t>T</a:t>
            </a:r>
            <a:r>
              <a:rPr lang="en-CA" sz="800" spc="-15" dirty="0">
                <a:solidFill>
                  <a:schemeClr val="bg1"/>
                </a:solidFill>
                <a:latin typeface="Exo" panose="02000503000000000000" pitchFamily="2" charset="77"/>
              </a:rPr>
              <a:t>ec</a:t>
            </a:r>
            <a:r>
              <a:rPr lang="en-CA" sz="800" spc="6" dirty="0">
                <a:solidFill>
                  <a:schemeClr val="bg1"/>
                </a:solidFill>
                <a:latin typeface="Exo" panose="02000503000000000000" pitchFamily="2" charset="77"/>
              </a:rPr>
              <a:t>h</a:t>
            </a:r>
            <a:r>
              <a:rPr lang="en-CA" sz="800" spc="-39" dirty="0">
                <a:solidFill>
                  <a:schemeClr val="bg1"/>
                </a:solidFill>
                <a:latin typeface="Exo" panose="02000503000000000000" pitchFamily="2" charset="77"/>
              </a:rPr>
              <a:t> </a:t>
            </a:r>
            <a:r>
              <a:rPr lang="en-CA" sz="800" spc="-15" dirty="0">
                <a:solidFill>
                  <a:schemeClr val="bg1"/>
                </a:solidFill>
                <a:latin typeface="Exo" panose="02000503000000000000" pitchFamily="2" charset="77"/>
              </a:rPr>
              <a:t>Researc</a:t>
            </a:r>
            <a:r>
              <a:rPr lang="en-CA" sz="800" spc="6" dirty="0">
                <a:solidFill>
                  <a:schemeClr val="bg1"/>
                </a:solidFill>
                <a:latin typeface="Exo" panose="02000503000000000000" pitchFamily="2" charset="77"/>
              </a:rPr>
              <a:t>h</a:t>
            </a:r>
            <a:r>
              <a:rPr lang="en-CA" sz="800" spc="-39" dirty="0">
                <a:solidFill>
                  <a:schemeClr val="bg1"/>
                </a:solidFill>
                <a:latin typeface="Exo" panose="02000503000000000000" pitchFamily="2" charset="77"/>
              </a:rPr>
              <a:t> </a:t>
            </a:r>
            <a:r>
              <a:rPr lang="en-CA" sz="800" spc="-15" dirty="0">
                <a:solidFill>
                  <a:schemeClr val="bg1"/>
                </a:solidFill>
                <a:latin typeface="Exo" panose="02000503000000000000" pitchFamily="2" charset="77"/>
              </a:rPr>
              <a:t>Grou</a:t>
            </a:r>
            <a:r>
              <a:rPr lang="en-CA" sz="800" spc="6" dirty="0">
                <a:solidFill>
                  <a:schemeClr val="bg1"/>
                </a:solidFill>
                <a:latin typeface="Exo" panose="02000503000000000000" pitchFamily="2" charset="77"/>
              </a:rPr>
              <a:t>p   |   </a:t>
            </a:r>
            <a:fld id="{81D60167-4931-47E6-BA6A-407CBD079E47}" type="slidenum">
              <a:rPr lang="en-CA" sz="800" spc="6" smtClean="0">
                <a:solidFill>
                  <a:schemeClr val="bg1"/>
                </a:solidFill>
                <a:latin typeface="Exo" panose="02000503000000000000" pitchFamily="2" charset="77"/>
                <a:cs typeface="Arial" panose="020B0604020202020204" pitchFamily="34" charset="0"/>
              </a:rPr>
              <a:pPr marL="7700" marR="242951" lvl="0" indent="0" algn="r" defTabSz="554437" rtl="0" eaLnBrk="1" fontAlgn="auto" latinLnBrk="0" hangingPunct="1">
                <a:lnSpc>
                  <a:spcPct val="110000"/>
                </a:lnSpc>
                <a:spcBef>
                  <a:spcPts val="55"/>
                </a:spcBef>
                <a:spcAft>
                  <a:spcPts val="0"/>
                </a:spcAft>
                <a:buClrTx/>
                <a:buSzTx/>
                <a:buFontTx/>
                <a:buNone/>
                <a:tabLst/>
                <a:defRPr/>
              </a:pPr>
              <a:t>‹#›</a:t>
            </a:fld>
            <a:endParaRPr sz="800" spc="6" dirty="0">
              <a:solidFill>
                <a:schemeClr val="bg1"/>
              </a:solidFill>
              <a:latin typeface="Exo" panose="02000503000000000000" pitchFamily="2" charset="77"/>
              <a:cs typeface="Arial" panose="020B0604020202020204" pitchFamily="34" charset="0"/>
            </a:endParaRPr>
          </a:p>
        </p:txBody>
      </p:sp>
      <p:sp>
        <p:nvSpPr>
          <p:cNvPr id="10" name="Text Placeholder 4">
            <a:extLst>
              <a:ext uri="{FF2B5EF4-FFF2-40B4-BE49-F238E27FC236}">
                <a16:creationId xmlns:a16="http://schemas.microsoft.com/office/drawing/2014/main" id="{9827AB02-2D82-654F-ADA6-39B4D879BBE4}"/>
              </a:ext>
            </a:extLst>
          </p:cNvPr>
          <p:cNvSpPr>
            <a:spLocks noGrp="1"/>
          </p:cNvSpPr>
          <p:nvPr>
            <p:ph type="body" sz="quarter" idx="33"/>
          </p:nvPr>
        </p:nvSpPr>
        <p:spPr>
          <a:xfrm>
            <a:off x="371427" y="2508316"/>
            <a:ext cx="6677743" cy="3243898"/>
          </a:xfrm>
          <a:prstGeom prst="rect">
            <a:avLst/>
          </a:prstGeom>
        </p:spPr>
        <p:txBody>
          <a:bodyPr lIns="0" tIns="0" rIns="0" bIns="0" numCol="1" spcCol="292608"/>
          <a:lstStyle>
            <a:lvl1pPr marL="179370" indent="-179370">
              <a:lnSpc>
                <a:spcPct val="110000"/>
              </a:lnSpc>
              <a:tabLst/>
              <a:defRPr sz="1400">
                <a:solidFill>
                  <a:srgbClr val="000000"/>
                </a:solidFill>
                <a:latin typeface="Roboto Condensed Light" panose="02000000000000000000" pitchFamily="2" charset="0"/>
                <a:ea typeface="Roboto Condensed Light" panose="02000000000000000000" pitchFamily="2" charset="0"/>
              </a:defRPr>
            </a:lvl1pPr>
            <a:lvl2pPr marL="628587" indent="-171433">
              <a:lnSpc>
                <a:spcPct val="110000"/>
              </a:lnSpc>
              <a:tabLst/>
              <a:defRPr sz="1400">
                <a:solidFill>
                  <a:srgbClr val="000000"/>
                </a:solidFill>
                <a:latin typeface="Roboto Condensed Light" panose="02000000000000000000" pitchFamily="2" charset="0"/>
                <a:ea typeface="Roboto Condensed Light" panose="02000000000000000000" pitchFamily="2" charset="0"/>
              </a:defRPr>
            </a:lvl2pPr>
            <a:lvl3pPr marL="1088916" indent="-174608">
              <a:lnSpc>
                <a:spcPct val="110000"/>
              </a:lnSpc>
              <a:tabLst/>
              <a:defRPr sz="1400">
                <a:solidFill>
                  <a:srgbClr val="000000"/>
                </a:solidFill>
                <a:latin typeface="Roboto Condensed Light" panose="02000000000000000000" pitchFamily="2" charset="0"/>
                <a:ea typeface="Roboto Condensed Light" panose="02000000000000000000" pitchFamily="2" charset="0"/>
              </a:defRPr>
            </a:lvl3pPr>
            <a:lvl4pPr marL="1549245" indent="-177782">
              <a:lnSpc>
                <a:spcPct val="110000"/>
              </a:lnSpc>
              <a:tabLst/>
              <a:defRPr sz="1400">
                <a:solidFill>
                  <a:srgbClr val="000000"/>
                </a:solidFill>
                <a:latin typeface="Roboto Condensed Light" panose="02000000000000000000" pitchFamily="2" charset="0"/>
                <a:ea typeface="Roboto Condensed Light" panose="02000000000000000000" pitchFamily="2" charset="0"/>
              </a:defRPr>
            </a:lvl4pPr>
            <a:lvl5pPr marL="2000050" indent="-171433">
              <a:lnSpc>
                <a:spcPct val="110000"/>
              </a:lnSpc>
              <a:tabLst/>
              <a:defRPr sz="1400">
                <a:solidFill>
                  <a:srgbClr val="000000"/>
                </a:solidFill>
                <a:latin typeface="Roboto Condensed Light" panose="02000000000000000000" pitchFamily="2" charset="0"/>
                <a:ea typeface="Roboto Condensed Light"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677693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Default Slide">
    <p:spTree>
      <p:nvGrpSpPr>
        <p:cNvPr id="1" name=""/>
        <p:cNvGrpSpPr/>
        <p:nvPr/>
      </p:nvGrpSpPr>
      <p:grpSpPr>
        <a:xfrm>
          <a:off x="0" y="0"/>
          <a:ext cx="0" cy="0"/>
          <a:chOff x="0" y="0"/>
          <a:chExt cx="0" cy="0"/>
        </a:xfrm>
      </p:grpSpPr>
      <p:sp>
        <p:nvSpPr>
          <p:cNvPr id="2" name="Title Placeholder 11">
            <a:extLst>
              <a:ext uri="{FF2B5EF4-FFF2-40B4-BE49-F238E27FC236}">
                <a16:creationId xmlns:a16="http://schemas.microsoft.com/office/drawing/2014/main" id="{E52F795C-27C2-8046-8EBA-637111198D80}"/>
              </a:ext>
            </a:extLst>
          </p:cNvPr>
          <p:cNvSpPr>
            <a:spLocks noGrp="1"/>
          </p:cNvSpPr>
          <p:nvPr>
            <p:ph type="title"/>
          </p:nvPr>
        </p:nvSpPr>
        <p:spPr>
          <a:xfrm>
            <a:off x="368968" y="528896"/>
            <a:ext cx="10515600" cy="1325563"/>
          </a:xfrm>
          <a:prstGeom prst="rect">
            <a:avLst/>
          </a:prstGeom>
        </p:spPr>
        <p:txBody>
          <a:bodyPr vert="horz" lIns="0" tIns="0" rIns="0" bIns="0" rtlCol="0" anchor="t">
            <a:normAutofit/>
          </a:bodyPr>
          <a:lstStyle>
            <a:lvl1pPr>
              <a:defRPr sz="4000" b="1" i="0">
                <a:solidFill>
                  <a:srgbClr val="717171"/>
                </a:solidFill>
                <a:latin typeface="Montserrat SemiBold" pitchFamily="2" charset="77"/>
              </a:defRPr>
            </a:lvl1pPr>
          </a:lstStyle>
          <a:p>
            <a:r>
              <a:rPr lang="en-US" dirty="0"/>
              <a:t>Click to edit Master title style</a:t>
            </a:r>
          </a:p>
        </p:txBody>
      </p:sp>
      <p:sp>
        <p:nvSpPr>
          <p:cNvPr id="3" name="Text Placeholder 4">
            <a:extLst>
              <a:ext uri="{FF2B5EF4-FFF2-40B4-BE49-F238E27FC236}">
                <a16:creationId xmlns:a16="http://schemas.microsoft.com/office/drawing/2014/main" id="{410EDEE3-640B-504D-9EE5-6837D51D0F1B}"/>
              </a:ext>
            </a:extLst>
          </p:cNvPr>
          <p:cNvSpPr>
            <a:spLocks noGrp="1"/>
          </p:cNvSpPr>
          <p:nvPr>
            <p:ph type="body" sz="quarter" idx="10"/>
          </p:nvPr>
        </p:nvSpPr>
        <p:spPr>
          <a:xfrm>
            <a:off x="369889" y="1098119"/>
            <a:ext cx="3832225" cy="616383"/>
          </a:xfrm>
          <a:prstGeom prst="rect">
            <a:avLst/>
          </a:prstGeom>
        </p:spPr>
        <p:txBody>
          <a:bodyPr lIns="0" tIns="0" rIns="0" bIns="0"/>
          <a:lstStyle>
            <a:lvl1pPr marL="0" indent="0">
              <a:lnSpc>
                <a:spcPct val="110000"/>
              </a:lnSpc>
              <a:buNone/>
              <a:defRPr sz="1600" b="0" i="0">
                <a:solidFill>
                  <a:srgbClr val="717171"/>
                </a:solidFill>
                <a:latin typeface="Exo" panose="02000503000000000000" pitchFamily="2" charset="77"/>
              </a:defRPr>
            </a:lvl1pPr>
            <a:lvl2pPr marL="457154" indent="0">
              <a:lnSpc>
                <a:spcPct val="110000"/>
              </a:lnSpc>
              <a:buNone/>
              <a:defRPr sz="1600" b="0" i="0">
                <a:solidFill>
                  <a:srgbClr val="717171"/>
                </a:solidFill>
                <a:latin typeface="Exo" panose="02000503000000000000" pitchFamily="2" charset="77"/>
              </a:defRPr>
            </a:lvl2pPr>
            <a:lvl3pPr marL="914309" indent="0">
              <a:lnSpc>
                <a:spcPct val="110000"/>
              </a:lnSpc>
              <a:buNone/>
              <a:defRPr sz="1600" b="0" i="0">
                <a:solidFill>
                  <a:srgbClr val="717171"/>
                </a:solidFill>
                <a:latin typeface="Exo" panose="02000503000000000000" pitchFamily="2" charset="77"/>
              </a:defRPr>
            </a:lvl3pPr>
            <a:lvl4pPr marL="1371463" indent="0">
              <a:lnSpc>
                <a:spcPct val="110000"/>
              </a:lnSpc>
              <a:buNone/>
              <a:defRPr sz="1600" b="0" i="0">
                <a:solidFill>
                  <a:srgbClr val="717171"/>
                </a:solidFill>
                <a:latin typeface="Exo" panose="02000503000000000000" pitchFamily="2" charset="77"/>
              </a:defRPr>
            </a:lvl4pPr>
            <a:lvl5pPr marL="1828617" indent="0">
              <a:lnSpc>
                <a:spcPct val="110000"/>
              </a:lnSpc>
              <a:buNone/>
              <a:defRPr sz="1600" b="0" i="0">
                <a:solidFill>
                  <a:srgbClr val="717171"/>
                </a:solidFill>
                <a:latin typeface="Exo" panose="02000503000000000000" pitchFamily="2" charset="77"/>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310369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ibliography">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464A327A-EE11-AC48-BC31-DE279A6E652A}"/>
              </a:ext>
            </a:extLst>
          </p:cNvPr>
          <p:cNvSpPr>
            <a:spLocks noGrp="1"/>
          </p:cNvSpPr>
          <p:nvPr>
            <p:ph type="title" hasCustomPrompt="1"/>
          </p:nvPr>
        </p:nvSpPr>
        <p:spPr>
          <a:xfrm>
            <a:off x="354060" y="530021"/>
            <a:ext cx="6712447" cy="1130188"/>
          </a:xfrm>
        </p:spPr>
        <p:txBody>
          <a:bodyPr>
            <a:noAutofit/>
          </a:bodyPr>
          <a:lstStyle>
            <a:lvl1pPr>
              <a:defRPr>
                <a:solidFill>
                  <a:srgbClr val="2576B7"/>
                </a:solidFill>
              </a:defRPr>
            </a:lvl1pPr>
          </a:lstStyle>
          <a:p>
            <a:r>
              <a:rPr lang="en-US" dirty="0"/>
              <a:t>Bibliography</a:t>
            </a:r>
          </a:p>
        </p:txBody>
      </p:sp>
      <p:sp>
        <p:nvSpPr>
          <p:cNvPr id="7" name="Text Placeholder 10">
            <a:extLst>
              <a:ext uri="{FF2B5EF4-FFF2-40B4-BE49-F238E27FC236}">
                <a16:creationId xmlns:a16="http://schemas.microsoft.com/office/drawing/2014/main" id="{F31CD5B0-F94C-7D4D-97FF-D8D98F6F0C8E}"/>
              </a:ext>
            </a:extLst>
          </p:cNvPr>
          <p:cNvSpPr>
            <a:spLocks noGrp="1"/>
          </p:cNvSpPr>
          <p:nvPr>
            <p:ph type="body" sz="quarter" idx="13" hasCustomPrompt="1"/>
          </p:nvPr>
        </p:nvSpPr>
        <p:spPr>
          <a:xfrm>
            <a:off x="381744" y="1552499"/>
            <a:ext cx="5477019" cy="4503847"/>
          </a:xfrm>
          <a:prstGeom prst="rect">
            <a:avLst/>
          </a:prstGeom>
        </p:spPr>
        <p:txBody>
          <a:bodyPr lIns="0" tIns="0" rIns="0" bIns="0">
            <a:noAutofit/>
          </a:bodyPr>
          <a:lstStyle>
            <a:lvl1pPr marL="179370" marR="182502" indent="-179370" algn="l">
              <a:lnSpc>
                <a:spcPct val="110000"/>
              </a:lnSpc>
              <a:spcBef>
                <a:spcPts val="3"/>
              </a:spcBef>
              <a:spcAft>
                <a:spcPts val="1200"/>
              </a:spcAft>
              <a:buFont typeface="Arial" panose="020B0604020202020204" pitchFamily="34" charset="0"/>
              <a:buChar char="•"/>
              <a:tabLst/>
              <a:defRPr sz="1600" baseline="0">
                <a:solidFill>
                  <a:srgbClr val="2576B7"/>
                </a:solidFill>
                <a:latin typeface="Roboto Condensed Light" panose="02000000000000000000" pitchFamily="2" charset="0"/>
              </a:defRPr>
            </a:lvl1pPr>
          </a:lstStyle>
          <a:p>
            <a:pPr marL="7701" marR="242975" indent="0" algn="l">
              <a:lnSpc>
                <a:spcPct val="110000"/>
              </a:lnSpc>
              <a:spcBef>
                <a:spcPts val="55"/>
              </a:spcBef>
              <a:spcAft>
                <a:spcPts val="1200"/>
              </a:spcAft>
              <a:buFont typeface="Arial" panose="020B0604020202020204" pitchFamily="34" charset="0"/>
              <a:buNone/>
            </a:pPr>
            <a:r>
              <a:rPr lang="en-CA" sz="1200" spc="-30" err="1">
                <a:solidFill>
                  <a:srgbClr val="000000"/>
                </a:solidFill>
                <a:latin typeface="Roboto Condensed Light" panose="02000000000000000000" pitchFamily="2" charset="0"/>
                <a:cs typeface="Arial Narrow"/>
              </a:rPr>
              <a:t>Bersin</a:t>
            </a:r>
            <a:r>
              <a:rPr lang="en-CA" sz="1200" spc="-30">
                <a:solidFill>
                  <a:srgbClr val="000000"/>
                </a:solidFill>
                <a:latin typeface="Roboto Condensed Light" panose="02000000000000000000" pitchFamily="2" charset="0"/>
                <a:cs typeface="Arial Narrow"/>
              </a:rPr>
              <a:t>,</a:t>
            </a:r>
            <a:r>
              <a:rPr lang="en-CA" sz="1200" spc="-64">
                <a:solidFill>
                  <a:srgbClr val="000000"/>
                </a:solidFill>
                <a:latin typeface="Roboto Condensed Light" panose="02000000000000000000" pitchFamily="2" charset="0"/>
                <a:cs typeface="Arial Narrow"/>
              </a:rPr>
              <a:t> </a:t>
            </a:r>
            <a:r>
              <a:rPr lang="en-CA" sz="1200" spc="-30">
                <a:solidFill>
                  <a:srgbClr val="000000"/>
                </a:solidFill>
                <a:latin typeface="Roboto Condensed Light" panose="02000000000000000000" pitchFamily="2" charset="0"/>
                <a:cs typeface="Arial Narrow"/>
              </a:rPr>
              <a:t>Josh.</a:t>
            </a:r>
            <a:r>
              <a:rPr lang="en-CA" sz="1200" spc="-64">
                <a:solidFill>
                  <a:srgbClr val="000000"/>
                </a:solidFill>
                <a:latin typeface="Roboto Condensed Light" panose="02000000000000000000" pitchFamily="2" charset="0"/>
                <a:cs typeface="Arial Narrow"/>
              </a:rPr>
              <a:t> </a:t>
            </a:r>
            <a:r>
              <a:rPr lang="en-CA" sz="1200" spc="-33">
                <a:solidFill>
                  <a:srgbClr val="000000"/>
                </a:solidFill>
                <a:latin typeface="Roboto Condensed Light" panose="02000000000000000000" pitchFamily="2" charset="0"/>
                <a:cs typeface="Arial Narrow"/>
              </a:rPr>
              <a:t>“Time</a:t>
            </a:r>
            <a:r>
              <a:rPr lang="en-CA" sz="1200" spc="-64">
                <a:solidFill>
                  <a:srgbClr val="000000"/>
                </a:solidFill>
                <a:latin typeface="Roboto Condensed Light" panose="02000000000000000000" pitchFamily="2" charset="0"/>
                <a:cs typeface="Arial Narrow"/>
              </a:rPr>
              <a:t> </a:t>
            </a:r>
            <a:r>
              <a:rPr lang="en-CA" sz="1200" spc="-18">
                <a:solidFill>
                  <a:srgbClr val="000000"/>
                </a:solidFill>
                <a:latin typeface="Roboto Condensed Light" panose="02000000000000000000" pitchFamily="2" charset="0"/>
                <a:cs typeface="Arial Narrow"/>
              </a:rPr>
              <a:t>to</a:t>
            </a:r>
            <a:r>
              <a:rPr lang="en-CA" sz="1200" spc="-64">
                <a:solidFill>
                  <a:srgbClr val="000000"/>
                </a:solidFill>
                <a:latin typeface="Roboto Condensed Light" panose="02000000000000000000" pitchFamily="2" charset="0"/>
                <a:cs typeface="Arial Narrow"/>
              </a:rPr>
              <a:t> </a:t>
            </a:r>
            <a:r>
              <a:rPr lang="en-CA" sz="1200" spc="-30">
                <a:solidFill>
                  <a:srgbClr val="000000"/>
                </a:solidFill>
                <a:latin typeface="Roboto Condensed Light" panose="02000000000000000000" pitchFamily="2" charset="0"/>
                <a:cs typeface="Arial Narrow"/>
              </a:rPr>
              <a:t>Scrap</a:t>
            </a:r>
            <a:r>
              <a:rPr lang="en-CA" sz="1200" spc="-64">
                <a:solidFill>
                  <a:srgbClr val="000000"/>
                </a:solidFill>
                <a:latin typeface="Roboto Condensed Light" panose="02000000000000000000" pitchFamily="2" charset="0"/>
                <a:cs typeface="Arial Narrow"/>
              </a:rPr>
              <a:t> </a:t>
            </a:r>
            <a:r>
              <a:rPr lang="en-CA" sz="1200" spc="-33">
                <a:solidFill>
                  <a:srgbClr val="000000"/>
                </a:solidFill>
                <a:latin typeface="Roboto Condensed Light" panose="02000000000000000000" pitchFamily="2" charset="0"/>
                <a:cs typeface="Arial Narrow"/>
              </a:rPr>
              <a:t>Performance</a:t>
            </a:r>
            <a:r>
              <a:rPr lang="en-CA" sz="1200" spc="-121">
                <a:solidFill>
                  <a:srgbClr val="000000"/>
                </a:solidFill>
                <a:latin typeface="Roboto Condensed Light" panose="02000000000000000000" pitchFamily="2" charset="0"/>
                <a:cs typeface="Arial Narrow"/>
              </a:rPr>
              <a:t> </a:t>
            </a:r>
            <a:r>
              <a:rPr lang="en-CA" sz="1200" spc="-33">
                <a:solidFill>
                  <a:srgbClr val="000000"/>
                </a:solidFill>
                <a:latin typeface="Roboto Condensed Light" panose="02000000000000000000" pitchFamily="2" charset="0"/>
                <a:cs typeface="Arial Narrow"/>
              </a:rPr>
              <a:t>Appraisals?”</a:t>
            </a:r>
            <a:r>
              <a:rPr lang="en-CA" sz="1200" spc="-64">
                <a:solidFill>
                  <a:srgbClr val="000000"/>
                </a:solidFill>
                <a:latin typeface="Roboto Condensed Light" panose="02000000000000000000" pitchFamily="2" charset="0"/>
                <a:cs typeface="Arial Narrow"/>
              </a:rPr>
              <a:t> </a:t>
            </a:r>
            <a:r>
              <a:rPr lang="en-CA" sz="1200" spc="-30">
                <a:solidFill>
                  <a:srgbClr val="000000"/>
                </a:solidFill>
                <a:latin typeface="Roboto Condensed Light" panose="02000000000000000000" pitchFamily="2" charset="0"/>
                <a:cs typeface="Arial Narrow"/>
              </a:rPr>
              <a:t>Forbes</a:t>
            </a:r>
            <a:r>
              <a:rPr lang="en-CA" sz="1200" spc="-61">
                <a:solidFill>
                  <a:srgbClr val="000000"/>
                </a:solidFill>
                <a:latin typeface="Roboto Condensed Light" panose="02000000000000000000" pitchFamily="2" charset="0"/>
                <a:cs typeface="Arial Narrow"/>
              </a:rPr>
              <a:t> </a:t>
            </a:r>
            <a:r>
              <a:rPr lang="en-CA" sz="1200" spc="-33">
                <a:solidFill>
                  <a:srgbClr val="000000"/>
                </a:solidFill>
                <a:latin typeface="Roboto Condensed Light" panose="02000000000000000000" pitchFamily="2" charset="0"/>
                <a:cs typeface="Arial Narrow"/>
              </a:rPr>
              <a:t>Magazine.</a:t>
            </a:r>
            <a:r>
              <a:rPr lang="en-CA" sz="1200" spc="-64">
                <a:solidFill>
                  <a:srgbClr val="000000"/>
                </a:solidFill>
                <a:latin typeface="Roboto Condensed Light" panose="02000000000000000000" pitchFamily="2" charset="0"/>
                <a:cs typeface="Arial Narrow"/>
              </a:rPr>
              <a:t> </a:t>
            </a:r>
            <a:r>
              <a:rPr lang="en-CA" sz="1200" spc="-3">
                <a:solidFill>
                  <a:srgbClr val="000000"/>
                </a:solidFill>
                <a:latin typeface="Roboto Condensed Light" panose="02000000000000000000" pitchFamily="2" charset="0"/>
                <a:cs typeface="Arial Narrow"/>
              </a:rPr>
              <a:t>5</a:t>
            </a:r>
            <a:r>
              <a:rPr lang="en-CA" sz="1200" spc="-64">
                <a:solidFill>
                  <a:srgbClr val="000000"/>
                </a:solidFill>
                <a:latin typeface="Roboto Condensed Light" panose="02000000000000000000" pitchFamily="2" charset="0"/>
                <a:cs typeface="Arial Narrow"/>
              </a:rPr>
              <a:t> </a:t>
            </a:r>
            <a:r>
              <a:rPr lang="en-CA" sz="1200" spc="-27">
                <a:solidFill>
                  <a:srgbClr val="000000"/>
                </a:solidFill>
                <a:latin typeface="Roboto Condensed Light" panose="02000000000000000000" pitchFamily="2" charset="0"/>
                <a:cs typeface="Arial Narrow"/>
              </a:rPr>
              <a:t>June</a:t>
            </a:r>
            <a:r>
              <a:rPr lang="en-CA" sz="1200" spc="-64">
                <a:solidFill>
                  <a:srgbClr val="000000"/>
                </a:solidFill>
                <a:latin typeface="Roboto Condensed Light" panose="02000000000000000000" pitchFamily="2" charset="0"/>
                <a:cs typeface="Arial Narrow"/>
              </a:rPr>
              <a:t> </a:t>
            </a:r>
            <a:r>
              <a:rPr lang="en-CA" sz="1200" spc="-30">
                <a:solidFill>
                  <a:srgbClr val="000000"/>
                </a:solidFill>
                <a:latin typeface="Roboto Condensed Light" panose="02000000000000000000" pitchFamily="2" charset="0"/>
                <a:cs typeface="Arial Narrow"/>
              </a:rPr>
              <a:t>2013.</a:t>
            </a:r>
            <a:r>
              <a:rPr lang="en-CA" sz="1200" spc="-64">
                <a:solidFill>
                  <a:srgbClr val="000000"/>
                </a:solidFill>
                <a:latin typeface="Roboto Condensed Light" panose="02000000000000000000" pitchFamily="2" charset="0"/>
                <a:cs typeface="Arial Narrow"/>
              </a:rPr>
              <a:t> </a:t>
            </a:r>
            <a:r>
              <a:rPr lang="en-CA" sz="1200" spc="-42">
                <a:solidFill>
                  <a:srgbClr val="000000"/>
                </a:solidFill>
                <a:latin typeface="Roboto Condensed Light" panose="02000000000000000000" pitchFamily="2" charset="0"/>
                <a:cs typeface="Arial Narrow"/>
              </a:rPr>
              <a:t>Web.  </a:t>
            </a:r>
            <a:r>
              <a:rPr lang="en-CA" sz="1200" spc="-21">
                <a:solidFill>
                  <a:srgbClr val="000000"/>
                </a:solidFill>
                <a:latin typeface="Roboto Condensed Light" panose="02000000000000000000" pitchFamily="2" charset="0"/>
                <a:cs typeface="Arial Narrow"/>
              </a:rPr>
              <a:t>30 </a:t>
            </a:r>
            <a:r>
              <a:rPr lang="en-CA" sz="1200" spc="-24">
                <a:solidFill>
                  <a:srgbClr val="000000"/>
                </a:solidFill>
                <a:latin typeface="Roboto Condensed Light" panose="02000000000000000000" pitchFamily="2" charset="0"/>
                <a:cs typeface="Arial Narrow"/>
              </a:rPr>
              <a:t>Oct </a:t>
            </a:r>
            <a:r>
              <a:rPr lang="en-CA" sz="1200" spc="-30">
                <a:solidFill>
                  <a:srgbClr val="000000"/>
                </a:solidFill>
                <a:latin typeface="Roboto Condensed Light" panose="02000000000000000000" pitchFamily="2" charset="0"/>
                <a:cs typeface="Arial Narrow"/>
              </a:rPr>
              <a:t>2013. </a:t>
            </a:r>
            <a:r>
              <a:rPr lang="en-CA" sz="1200" spc="-36">
                <a:solidFill>
                  <a:srgbClr val="2576B7"/>
                </a:solidFill>
                <a:latin typeface="Roboto Condensed Light" panose="02000000000000000000" pitchFamily="2" charset="0"/>
                <a:cs typeface="Arial Narrow"/>
                <a:hlinkClick r:id="rId2">
                  <a:extLst>
                    <a:ext uri="{A12FA001-AC4F-418D-AE19-62706E023703}">
                      <ahyp:hlinkClr xmlns:ahyp="http://schemas.microsoft.com/office/drawing/2018/hyperlinkcolor" val="tx"/>
                    </a:ext>
                  </a:extLst>
                </a:hlinkClick>
              </a:rPr>
              <a:t>&lt;http://www.forbes.com/sites/joshbersin/2013/05/06/time-to-scrap-performance- </a:t>
            </a:r>
            <a:r>
              <a:rPr lang="en-CA" sz="1200" spc="-36">
                <a:solidFill>
                  <a:srgbClr val="2576B7"/>
                </a:solidFill>
                <a:latin typeface="Roboto Condensed Light" panose="02000000000000000000" pitchFamily="2" charset="0"/>
                <a:cs typeface="Arial Narrow"/>
              </a:rPr>
              <a:t> </a:t>
            </a:r>
            <a:r>
              <a:rPr lang="en-CA" sz="1200" spc="-33">
                <a:solidFill>
                  <a:srgbClr val="2576B7"/>
                </a:solidFill>
                <a:latin typeface="Roboto Condensed Light" panose="02000000000000000000" pitchFamily="2" charset="0"/>
                <a:cs typeface="Arial Narrow"/>
              </a:rPr>
              <a:t>appraisals/&gt;.</a:t>
            </a:r>
            <a:endParaRPr lang="en-CA" sz="1200" spc="0">
              <a:solidFill>
                <a:srgbClr val="2576B7"/>
              </a:solidFill>
              <a:latin typeface="Roboto Condensed Light" panose="02000000000000000000" pitchFamily="2" charset="0"/>
              <a:cs typeface="Times New Roman"/>
            </a:endParaRPr>
          </a:p>
          <a:p>
            <a:pPr marL="7701" marR="242975" indent="0" algn="l">
              <a:lnSpc>
                <a:spcPct val="110000"/>
              </a:lnSpc>
              <a:spcBef>
                <a:spcPts val="55"/>
              </a:spcBef>
              <a:spcAft>
                <a:spcPts val="1200"/>
              </a:spcAft>
              <a:buFont typeface="Arial" panose="020B0604020202020204" pitchFamily="34" charset="0"/>
              <a:buNone/>
            </a:pPr>
            <a:r>
              <a:rPr lang="en-CA" sz="1200" spc="-30">
                <a:solidFill>
                  <a:srgbClr val="000000"/>
                </a:solidFill>
                <a:latin typeface="Roboto Condensed Light" panose="02000000000000000000" pitchFamily="2" charset="0"/>
                <a:cs typeface="Arial Narrow"/>
              </a:rPr>
              <a:t>Cheese,</a:t>
            </a:r>
            <a:r>
              <a:rPr lang="en-CA" sz="1200" spc="-67">
                <a:solidFill>
                  <a:srgbClr val="000000"/>
                </a:solidFill>
                <a:latin typeface="Roboto Condensed Light" panose="02000000000000000000" pitchFamily="2" charset="0"/>
                <a:cs typeface="Arial Narrow"/>
              </a:rPr>
              <a:t> </a:t>
            </a:r>
            <a:r>
              <a:rPr lang="en-CA" sz="1200" spc="-39">
                <a:solidFill>
                  <a:srgbClr val="000000"/>
                </a:solidFill>
                <a:latin typeface="Roboto Condensed Light" panose="02000000000000000000" pitchFamily="2" charset="0"/>
                <a:cs typeface="Arial Narrow"/>
              </a:rPr>
              <a:t>Peter,</a:t>
            </a:r>
            <a:r>
              <a:rPr lang="en-CA" sz="1200" spc="-64">
                <a:solidFill>
                  <a:srgbClr val="000000"/>
                </a:solidFill>
                <a:latin typeface="Roboto Condensed Light" panose="02000000000000000000" pitchFamily="2" charset="0"/>
                <a:cs typeface="Arial Narrow"/>
              </a:rPr>
              <a:t> </a:t>
            </a:r>
            <a:r>
              <a:rPr lang="en-CA" sz="1200" spc="-18">
                <a:solidFill>
                  <a:srgbClr val="000000"/>
                </a:solidFill>
                <a:latin typeface="Roboto Condensed Light" panose="02000000000000000000" pitchFamily="2" charset="0"/>
                <a:cs typeface="Arial Narrow"/>
              </a:rPr>
              <a:t>et</a:t>
            </a:r>
            <a:r>
              <a:rPr lang="en-CA" sz="1200" spc="-64">
                <a:solidFill>
                  <a:srgbClr val="000000"/>
                </a:solidFill>
                <a:latin typeface="Roboto Condensed Light" panose="02000000000000000000" pitchFamily="2" charset="0"/>
                <a:cs typeface="Arial Narrow"/>
              </a:rPr>
              <a:t> </a:t>
            </a:r>
            <a:r>
              <a:rPr lang="en-CA" sz="1200" spc="-24">
                <a:solidFill>
                  <a:srgbClr val="000000"/>
                </a:solidFill>
                <a:latin typeface="Roboto Condensed Light" panose="02000000000000000000" pitchFamily="2" charset="0"/>
                <a:cs typeface="Arial Narrow"/>
              </a:rPr>
              <a:t>al.</a:t>
            </a:r>
            <a:r>
              <a:rPr lang="en-CA" sz="1200" spc="-64">
                <a:solidFill>
                  <a:srgbClr val="000000"/>
                </a:solidFill>
                <a:latin typeface="Roboto Condensed Light" panose="02000000000000000000" pitchFamily="2" charset="0"/>
                <a:cs typeface="Arial Narrow"/>
              </a:rPr>
              <a:t> </a:t>
            </a:r>
            <a:r>
              <a:rPr lang="en-CA" sz="1200" spc="-3">
                <a:solidFill>
                  <a:srgbClr val="000000"/>
                </a:solidFill>
                <a:latin typeface="Roboto Condensed Light" panose="02000000000000000000" pitchFamily="2" charset="0"/>
                <a:cs typeface="Arial Narrow"/>
              </a:rPr>
              <a:t>“</a:t>
            </a:r>
            <a:r>
              <a:rPr lang="en-CA" sz="1200" spc="-64">
                <a:solidFill>
                  <a:srgbClr val="000000"/>
                </a:solidFill>
                <a:latin typeface="Roboto Condensed Light" panose="02000000000000000000" pitchFamily="2" charset="0"/>
                <a:cs typeface="Arial Narrow"/>
              </a:rPr>
              <a:t> </a:t>
            </a:r>
            <a:r>
              <a:rPr lang="en-CA" sz="1200" spc="-33">
                <a:solidFill>
                  <a:srgbClr val="000000"/>
                </a:solidFill>
                <a:latin typeface="Roboto Condensed Light" panose="02000000000000000000" pitchFamily="2" charset="0"/>
                <a:cs typeface="Arial Narrow"/>
              </a:rPr>
              <a:t>Creating</a:t>
            </a:r>
            <a:r>
              <a:rPr lang="en-CA" sz="1200" spc="-64">
                <a:solidFill>
                  <a:srgbClr val="000000"/>
                </a:solidFill>
                <a:latin typeface="Roboto Condensed Light" panose="02000000000000000000" pitchFamily="2" charset="0"/>
                <a:cs typeface="Arial Narrow"/>
              </a:rPr>
              <a:t> </a:t>
            </a:r>
            <a:r>
              <a:rPr lang="en-CA" sz="1200" spc="-21">
                <a:solidFill>
                  <a:srgbClr val="000000"/>
                </a:solidFill>
                <a:latin typeface="Roboto Condensed Light" panose="02000000000000000000" pitchFamily="2" charset="0"/>
                <a:cs typeface="Arial Narrow"/>
              </a:rPr>
              <a:t>an</a:t>
            </a:r>
            <a:r>
              <a:rPr lang="en-CA" sz="1200" spc="-127">
                <a:solidFill>
                  <a:srgbClr val="000000"/>
                </a:solidFill>
                <a:latin typeface="Roboto Condensed Light" panose="02000000000000000000" pitchFamily="2" charset="0"/>
                <a:cs typeface="Arial Narrow"/>
              </a:rPr>
              <a:t> </a:t>
            </a:r>
            <a:r>
              <a:rPr lang="en-CA" sz="1200" spc="-30">
                <a:solidFill>
                  <a:srgbClr val="000000"/>
                </a:solidFill>
                <a:latin typeface="Roboto Condensed Light" panose="02000000000000000000" pitchFamily="2" charset="0"/>
                <a:cs typeface="Arial Narrow"/>
              </a:rPr>
              <a:t>Agile</a:t>
            </a:r>
            <a:r>
              <a:rPr lang="en-CA" sz="1200" spc="-64">
                <a:solidFill>
                  <a:srgbClr val="000000"/>
                </a:solidFill>
                <a:latin typeface="Roboto Condensed Light" panose="02000000000000000000" pitchFamily="2" charset="0"/>
                <a:cs typeface="Arial Narrow"/>
              </a:rPr>
              <a:t> </a:t>
            </a:r>
            <a:r>
              <a:rPr lang="en-CA" sz="1200" spc="-33">
                <a:solidFill>
                  <a:srgbClr val="000000"/>
                </a:solidFill>
                <a:latin typeface="Roboto Condensed Light" panose="02000000000000000000" pitchFamily="2" charset="0"/>
                <a:cs typeface="Arial Narrow"/>
              </a:rPr>
              <a:t>Organization.”</a:t>
            </a:r>
            <a:r>
              <a:rPr lang="en-CA" sz="1200" spc="-124">
                <a:solidFill>
                  <a:srgbClr val="000000"/>
                </a:solidFill>
                <a:latin typeface="Roboto Condensed Light" panose="02000000000000000000" pitchFamily="2" charset="0"/>
                <a:cs typeface="Arial Narrow"/>
              </a:rPr>
              <a:t> </a:t>
            </a:r>
            <a:r>
              <a:rPr lang="en-CA" sz="1200" spc="-33">
                <a:solidFill>
                  <a:srgbClr val="000000"/>
                </a:solidFill>
                <a:latin typeface="Roboto Condensed Light" panose="02000000000000000000" pitchFamily="2" charset="0"/>
                <a:cs typeface="Arial Narrow"/>
              </a:rPr>
              <a:t>Accenture.</a:t>
            </a:r>
            <a:r>
              <a:rPr lang="en-CA" sz="1200" spc="-64">
                <a:solidFill>
                  <a:srgbClr val="000000"/>
                </a:solidFill>
                <a:latin typeface="Roboto Condensed Light" panose="02000000000000000000" pitchFamily="2" charset="0"/>
                <a:cs typeface="Arial Narrow"/>
              </a:rPr>
              <a:t> </a:t>
            </a:r>
            <a:r>
              <a:rPr lang="en-CA" sz="1200" spc="-27">
                <a:solidFill>
                  <a:srgbClr val="000000"/>
                </a:solidFill>
                <a:latin typeface="Roboto Condensed Light" panose="02000000000000000000" pitchFamily="2" charset="0"/>
                <a:cs typeface="Arial Narrow"/>
              </a:rPr>
              <a:t>Oct.</a:t>
            </a:r>
            <a:r>
              <a:rPr lang="en-CA" sz="1200" spc="-67">
                <a:solidFill>
                  <a:srgbClr val="000000"/>
                </a:solidFill>
                <a:latin typeface="Roboto Condensed Light" panose="02000000000000000000" pitchFamily="2" charset="0"/>
                <a:cs typeface="Arial Narrow"/>
              </a:rPr>
              <a:t> </a:t>
            </a:r>
            <a:r>
              <a:rPr lang="en-CA" sz="1200" spc="-30">
                <a:solidFill>
                  <a:srgbClr val="000000"/>
                </a:solidFill>
                <a:latin typeface="Roboto Condensed Light" panose="02000000000000000000" pitchFamily="2" charset="0"/>
                <a:cs typeface="Arial Narrow"/>
              </a:rPr>
              <a:t>2009.</a:t>
            </a:r>
            <a:r>
              <a:rPr lang="en-CA" sz="1200" spc="-64">
                <a:solidFill>
                  <a:srgbClr val="000000"/>
                </a:solidFill>
                <a:latin typeface="Roboto Condensed Light" panose="02000000000000000000" pitchFamily="2" charset="0"/>
                <a:cs typeface="Arial Narrow"/>
              </a:rPr>
              <a:t> </a:t>
            </a:r>
            <a:r>
              <a:rPr lang="en-CA" sz="1200" spc="-33">
                <a:solidFill>
                  <a:srgbClr val="000000"/>
                </a:solidFill>
                <a:latin typeface="Roboto Condensed Light" panose="02000000000000000000" pitchFamily="2" charset="0"/>
                <a:cs typeface="Arial Narrow"/>
              </a:rPr>
              <a:t>Web.</a:t>
            </a:r>
            <a:r>
              <a:rPr lang="en-CA" sz="1200" spc="-64">
                <a:solidFill>
                  <a:srgbClr val="000000"/>
                </a:solidFill>
                <a:latin typeface="Roboto Condensed Light" panose="02000000000000000000" pitchFamily="2" charset="0"/>
                <a:cs typeface="Arial Narrow"/>
              </a:rPr>
              <a:t> </a:t>
            </a:r>
            <a:r>
              <a:rPr lang="en-CA" sz="1200" spc="-49">
                <a:solidFill>
                  <a:srgbClr val="000000"/>
                </a:solidFill>
                <a:latin typeface="Roboto Condensed Light" panose="02000000000000000000" pitchFamily="2" charset="0"/>
                <a:cs typeface="Arial Narrow"/>
              </a:rPr>
              <a:t>Nov.</a:t>
            </a:r>
            <a:r>
              <a:rPr lang="en-CA" sz="1200" spc="-64">
                <a:solidFill>
                  <a:srgbClr val="000000"/>
                </a:solidFill>
                <a:latin typeface="Roboto Condensed Light" panose="02000000000000000000" pitchFamily="2" charset="0"/>
                <a:cs typeface="Arial Narrow"/>
              </a:rPr>
              <a:t> </a:t>
            </a:r>
            <a:r>
              <a:rPr lang="en-CA" sz="1200" spc="-36">
                <a:solidFill>
                  <a:srgbClr val="000000"/>
                </a:solidFill>
                <a:latin typeface="Roboto Condensed Light" panose="02000000000000000000" pitchFamily="2" charset="0"/>
                <a:cs typeface="Arial Narrow"/>
              </a:rPr>
              <a:t>2013.</a:t>
            </a:r>
            <a:br>
              <a:rPr lang="en-CA" sz="1200" spc="0">
                <a:solidFill>
                  <a:srgbClr val="000000"/>
                </a:solidFill>
                <a:latin typeface="Roboto Condensed Light" panose="02000000000000000000" pitchFamily="2" charset="0"/>
                <a:cs typeface="Arial Narrow"/>
              </a:rPr>
            </a:br>
            <a:r>
              <a:rPr lang="en-CA" sz="1200" spc="-36">
                <a:solidFill>
                  <a:srgbClr val="2576B7"/>
                </a:solidFill>
                <a:latin typeface="Roboto Condensed Light" panose="02000000000000000000" pitchFamily="2" charset="0"/>
                <a:cs typeface="Arial Narrow"/>
                <a:hlinkClick r:id="rId3">
                  <a:extLst>
                    <a:ext uri="{A12FA001-AC4F-418D-AE19-62706E023703}">
                      <ahyp:hlinkClr xmlns:ahyp="http://schemas.microsoft.com/office/drawing/2018/hyperlinkcolor" val="tx"/>
                    </a:ext>
                  </a:extLst>
                </a:hlinkClick>
              </a:rPr>
              <a:t>&lt;http://www.accenture.com/SiteCollectionDocuments/PDF/OutlookPDF_AgileOrganization_02. </a:t>
            </a:r>
            <a:r>
              <a:rPr lang="en-CA" sz="1200" spc="-36">
                <a:solidFill>
                  <a:srgbClr val="2576B7"/>
                </a:solidFill>
                <a:latin typeface="Roboto Condensed Light" panose="02000000000000000000" pitchFamily="2" charset="0"/>
                <a:cs typeface="Arial Narrow"/>
              </a:rPr>
              <a:t> </a:t>
            </a:r>
            <a:r>
              <a:rPr lang="en-CA" sz="1200" spc="-30">
                <a:solidFill>
                  <a:srgbClr val="2576B7"/>
                </a:solidFill>
                <a:latin typeface="Roboto Condensed Light" panose="02000000000000000000" pitchFamily="2" charset="0"/>
                <a:cs typeface="Arial Narrow"/>
              </a:rPr>
              <a:t>pdf&gt;.</a:t>
            </a:r>
            <a:endParaRPr lang="en-CA" sz="1200" spc="0">
              <a:solidFill>
                <a:srgbClr val="2576B7"/>
              </a:solidFill>
              <a:latin typeface="Roboto Condensed Light" panose="02000000000000000000" pitchFamily="2" charset="0"/>
              <a:cs typeface="Times New Roman"/>
            </a:endParaRPr>
          </a:p>
          <a:p>
            <a:pPr marL="7701" marR="242975" indent="0" algn="l">
              <a:lnSpc>
                <a:spcPct val="110000"/>
              </a:lnSpc>
              <a:spcBef>
                <a:spcPts val="55"/>
              </a:spcBef>
              <a:spcAft>
                <a:spcPts val="1200"/>
              </a:spcAft>
              <a:buFont typeface="Arial" panose="020B0604020202020204" pitchFamily="34" charset="0"/>
              <a:buNone/>
            </a:pPr>
            <a:r>
              <a:rPr lang="en-CA" sz="1200" spc="-30" err="1">
                <a:solidFill>
                  <a:srgbClr val="000000"/>
                </a:solidFill>
                <a:latin typeface="Roboto Condensed Light" panose="02000000000000000000" pitchFamily="2" charset="0"/>
                <a:cs typeface="Arial Narrow"/>
              </a:rPr>
              <a:t>Croxon</a:t>
            </a:r>
            <a:r>
              <a:rPr lang="en-CA" sz="1200" spc="-30">
                <a:solidFill>
                  <a:srgbClr val="000000"/>
                </a:solidFill>
                <a:latin typeface="Roboto Condensed Light" panose="02000000000000000000" pitchFamily="2" charset="0"/>
                <a:cs typeface="Arial Narrow"/>
              </a:rPr>
              <a:t>,</a:t>
            </a:r>
            <a:r>
              <a:rPr lang="en-CA" sz="1200" spc="-67">
                <a:solidFill>
                  <a:srgbClr val="000000"/>
                </a:solidFill>
                <a:latin typeface="Roboto Condensed Light" panose="02000000000000000000" pitchFamily="2" charset="0"/>
                <a:cs typeface="Arial Narrow"/>
              </a:rPr>
              <a:t> </a:t>
            </a:r>
            <a:r>
              <a:rPr lang="en-CA" sz="1200" spc="-30">
                <a:solidFill>
                  <a:srgbClr val="000000"/>
                </a:solidFill>
                <a:latin typeface="Roboto Condensed Light" panose="02000000000000000000" pitchFamily="2" charset="0"/>
                <a:cs typeface="Arial Narrow"/>
              </a:rPr>
              <a:t>Bruce</a:t>
            </a:r>
            <a:r>
              <a:rPr lang="en-CA" sz="1200" spc="-67">
                <a:solidFill>
                  <a:srgbClr val="000000"/>
                </a:solidFill>
                <a:latin typeface="Roboto Condensed Light" panose="02000000000000000000" pitchFamily="2" charset="0"/>
                <a:cs typeface="Arial Narrow"/>
              </a:rPr>
              <a:t> </a:t>
            </a:r>
            <a:r>
              <a:rPr lang="en-CA" sz="1200" spc="-18">
                <a:solidFill>
                  <a:srgbClr val="000000"/>
                </a:solidFill>
                <a:latin typeface="Roboto Condensed Light" panose="02000000000000000000" pitchFamily="2" charset="0"/>
                <a:cs typeface="Arial Narrow"/>
              </a:rPr>
              <a:t>et</a:t>
            </a:r>
            <a:r>
              <a:rPr lang="en-CA" sz="1200" spc="-64">
                <a:solidFill>
                  <a:srgbClr val="000000"/>
                </a:solidFill>
                <a:latin typeface="Roboto Condensed Light" panose="02000000000000000000" pitchFamily="2" charset="0"/>
                <a:cs typeface="Arial Narrow"/>
              </a:rPr>
              <a:t> </a:t>
            </a:r>
            <a:r>
              <a:rPr lang="en-CA" sz="1200" spc="-24">
                <a:solidFill>
                  <a:srgbClr val="000000"/>
                </a:solidFill>
                <a:latin typeface="Roboto Condensed Light" panose="02000000000000000000" pitchFamily="2" charset="0"/>
                <a:cs typeface="Arial Narrow"/>
              </a:rPr>
              <a:t>al.</a:t>
            </a:r>
            <a:r>
              <a:rPr lang="en-CA" sz="1200" spc="-67">
                <a:solidFill>
                  <a:srgbClr val="000000"/>
                </a:solidFill>
                <a:latin typeface="Roboto Condensed Light" panose="02000000000000000000" pitchFamily="2" charset="0"/>
                <a:cs typeface="Arial Narrow"/>
              </a:rPr>
              <a:t> </a:t>
            </a:r>
            <a:r>
              <a:rPr lang="en-CA" sz="1200" spc="-30">
                <a:solidFill>
                  <a:srgbClr val="000000"/>
                </a:solidFill>
                <a:latin typeface="Roboto Condensed Light" panose="02000000000000000000" pitchFamily="2" charset="0"/>
                <a:cs typeface="Arial Narrow"/>
              </a:rPr>
              <a:t>“Dinner</a:t>
            </a:r>
            <a:r>
              <a:rPr lang="en-CA" sz="1200" spc="-67">
                <a:solidFill>
                  <a:srgbClr val="000000"/>
                </a:solidFill>
                <a:latin typeface="Roboto Condensed Light" panose="02000000000000000000" pitchFamily="2" charset="0"/>
                <a:cs typeface="Arial Narrow"/>
              </a:rPr>
              <a:t> </a:t>
            </a:r>
            <a:r>
              <a:rPr lang="en-CA" sz="1200" spc="-30">
                <a:solidFill>
                  <a:srgbClr val="000000"/>
                </a:solidFill>
                <a:latin typeface="Roboto Condensed Light" panose="02000000000000000000" pitchFamily="2" charset="0"/>
                <a:cs typeface="Arial Narrow"/>
              </a:rPr>
              <a:t>Series:</a:t>
            </a:r>
            <a:r>
              <a:rPr lang="en-CA" sz="1200" spc="-64">
                <a:solidFill>
                  <a:srgbClr val="000000"/>
                </a:solidFill>
                <a:latin typeface="Roboto Condensed Light" panose="02000000000000000000" pitchFamily="2" charset="0"/>
                <a:cs typeface="Arial Narrow"/>
              </a:rPr>
              <a:t> </a:t>
            </a:r>
            <a:r>
              <a:rPr lang="en-CA" sz="1200" spc="-33">
                <a:solidFill>
                  <a:srgbClr val="000000"/>
                </a:solidFill>
                <a:latin typeface="Roboto Condensed Light" panose="02000000000000000000" pitchFamily="2" charset="0"/>
                <a:cs typeface="Arial Narrow"/>
              </a:rPr>
              <a:t>Performance</a:t>
            </a:r>
            <a:r>
              <a:rPr lang="en-CA" sz="1200" spc="-67">
                <a:solidFill>
                  <a:srgbClr val="000000"/>
                </a:solidFill>
                <a:latin typeface="Roboto Condensed Light" panose="02000000000000000000" pitchFamily="2" charset="0"/>
                <a:cs typeface="Arial Narrow"/>
              </a:rPr>
              <a:t> </a:t>
            </a:r>
            <a:r>
              <a:rPr lang="en-CA" sz="1200" spc="-33">
                <a:solidFill>
                  <a:srgbClr val="000000"/>
                </a:solidFill>
                <a:latin typeface="Roboto Condensed Light" panose="02000000000000000000" pitchFamily="2" charset="0"/>
                <a:cs typeface="Arial Narrow"/>
              </a:rPr>
              <a:t>Management</a:t>
            </a:r>
            <a:r>
              <a:rPr lang="en-CA" sz="1200" spc="-64">
                <a:solidFill>
                  <a:srgbClr val="000000"/>
                </a:solidFill>
                <a:latin typeface="Roboto Condensed Light" panose="02000000000000000000" pitchFamily="2" charset="0"/>
                <a:cs typeface="Arial Narrow"/>
              </a:rPr>
              <a:t> </a:t>
            </a:r>
            <a:r>
              <a:rPr lang="en-CA" sz="1200" spc="-27">
                <a:solidFill>
                  <a:srgbClr val="000000"/>
                </a:solidFill>
                <a:latin typeface="Roboto Condensed Light" panose="02000000000000000000" pitchFamily="2" charset="0"/>
                <a:cs typeface="Arial Narrow"/>
              </a:rPr>
              <a:t>with</a:t>
            </a:r>
            <a:r>
              <a:rPr lang="en-CA" sz="1200" spc="-67">
                <a:solidFill>
                  <a:srgbClr val="000000"/>
                </a:solidFill>
                <a:latin typeface="Roboto Condensed Light" panose="02000000000000000000" pitchFamily="2" charset="0"/>
                <a:cs typeface="Arial Narrow"/>
              </a:rPr>
              <a:t> </a:t>
            </a:r>
            <a:r>
              <a:rPr lang="en-CA" sz="1200" spc="-30">
                <a:solidFill>
                  <a:srgbClr val="000000"/>
                </a:solidFill>
                <a:latin typeface="Roboto Condensed Light" panose="02000000000000000000" pitchFamily="2" charset="0"/>
                <a:cs typeface="Arial Narrow"/>
              </a:rPr>
              <a:t>Bruce</a:t>
            </a:r>
            <a:r>
              <a:rPr lang="en-CA" sz="1200" spc="-67">
                <a:solidFill>
                  <a:srgbClr val="000000"/>
                </a:solidFill>
                <a:latin typeface="Roboto Condensed Light" panose="02000000000000000000" pitchFamily="2" charset="0"/>
                <a:cs typeface="Arial Narrow"/>
              </a:rPr>
              <a:t> </a:t>
            </a:r>
            <a:r>
              <a:rPr lang="en-CA" sz="1200" spc="-30" err="1">
                <a:solidFill>
                  <a:srgbClr val="000000"/>
                </a:solidFill>
                <a:latin typeface="Roboto Condensed Light" panose="02000000000000000000" pitchFamily="2" charset="0"/>
                <a:cs typeface="Arial Narrow"/>
              </a:rPr>
              <a:t>Croxon</a:t>
            </a:r>
            <a:r>
              <a:rPr lang="en-CA" sz="1200" spc="-64">
                <a:solidFill>
                  <a:srgbClr val="000000"/>
                </a:solidFill>
                <a:latin typeface="Roboto Condensed Light" panose="02000000000000000000" pitchFamily="2" charset="0"/>
                <a:cs typeface="Arial Narrow"/>
              </a:rPr>
              <a:t> </a:t>
            </a:r>
            <a:r>
              <a:rPr lang="en-CA" sz="1200" spc="-27">
                <a:solidFill>
                  <a:srgbClr val="000000"/>
                </a:solidFill>
                <a:latin typeface="Roboto Condensed Light" panose="02000000000000000000" pitchFamily="2" charset="0"/>
                <a:cs typeface="Arial Narrow"/>
              </a:rPr>
              <a:t>from</a:t>
            </a:r>
            <a:r>
              <a:rPr lang="en-CA" sz="1200" spc="-67">
                <a:solidFill>
                  <a:srgbClr val="000000"/>
                </a:solidFill>
                <a:latin typeface="Roboto Condensed Light" panose="02000000000000000000" pitchFamily="2" charset="0"/>
                <a:cs typeface="Arial Narrow"/>
              </a:rPr>
              <a:t> </a:t>
            </a:r>
            <a:r>
              <a:rPr lang="en-CA" sz="1200" spc="-33">
                <a:solidFill>
                  <a:srgbClr val="000000"/>
                </a:solidFill>
                <a:latin typeface="Roboto Condensed Light" panose="02000000000000000000" pitchFamily="2" charset="0"/>
                <a:cs typeface="Arial Narrow"/>
              </a:rPr>
              <a:t>CBC’s  ‘Dragon’s </a:t>
            </a:r>
            <a:r>
              <a:rPr lang="en-CA" sz="1200" spc="-30">
                <a:solidFill>
                  <a:srgbClr val="000000"/>
                </a:solidFill>
                <a:latin typeface="Roboto Condensed Light" panose="02000000000000000000" pitchFamily="2" charset="0"/>
                <a:cs typeface="Arial Narrow"/>
              </a:rPr>
              <a:t>Den’” </a:t>
            </a:r>
            <a:r>
              <a:rPr lang="en-CA" sz="1200" spc="-49">
                <a:solidFill>
                  <a:srgbClr val="000000"/>
                </a:solidFill>
                <a:latin typeface="Roboto Condensed Light" panose="02000000000000000000" pitchFamily="2" charset="0"/>
                <a:cs typeface="Arial Narrow"/>
              </a:rPr>
              <a:t>HRPA Toronto </a:t>
            </a:r>
            <a:r>
              <a:rPr lang="en-CA" sz="1200" spc="-39">
                <a:solidFill>
                  <a:srgbClr val="000000"/>
                </a:solidFill>
                <a:latin typeface="Roboto Condensed Light" panose="02000000000000000000" pitchFamily="2" charset="0"/>
                <a:cs typeface="Arial Narrow"/>
              </a:rPr>
              <a:t>Chapter. </a:t>
            </a:r>
            <a:r>
              <a:rPr lang="en-CA" sz="1200" spc="-33">
                <a:solidFill>
                  <a:srgbClr val="000000"/>
                </a:solidFill>
                <a:latin typeface="Roboto Condensed Light" panose="02000000000000000000" pitchFamily="2" charset="0"/>
                <a:cs typeface="Arial Narrow"/>
              </a:rPr>
              <a:t>Sheraton </a:t>
            </a:r>
            <a:r>
              <a:rPr lang="en-CA" sz="1200" spc="-30">
                <a:solidFill>
                  <a:srgbClr val="000000"/>
                </a:solidFill>
                <a:latin typeface="Roboto Condensed Light" panose="02000000000000000000" pitchFamily="2" charset="0"/>
                <a:cs typeface="Arial Narrow"/>
              </a:rPr>
              <a:t>Hotel, </a:t>
            </a:r>
            <a:r>
              <a:rPr lang="en-CA" sz="1200" spc="-45">
                <a:solidFill>
                  <a:srgbClr val="000000"/>
                </a:solidFill>
                <a:latin typeface="Roboto Condensed Light" panose="02000000000000000000" pitchFamily="2" charset="0"/>
                <a:cs typeface="Arial Narrow"/>
              </a:rPr>
              <a:t>Toronto, </a:t>
            </a:r>
            <a:r>
              <a:rPr lang="en-CA" sz="1200" spc="-24">
                <a:solidFill>
                  <a:srgbClr val="000000"/>
                </a:solidFill>
                <a:latin typeface="Roboto Condensed Light" panose="02000000000000000000" pitchFamily="2" charset="0"/>
                <a:cs typeface="Arial Narrow"/>
              </a:rPr>
              <a:t>ON. </a:t>
            </a:r>
            <a:r>
              <a:rPr lang="en-CA" sz="1200" spc="-21">
                <a:solidFill>
                  <a:srgbClr val="000000"/>
                </a:solidFill>
                <a:latin typeface="Roboto Condensed Light" panose="02000000000000000000" pitchFamily="2" charset="0"/>
                <a:cs typeface="Arial Narrow"/>
              </a:rPr>
              <a:t>12 </a:t>
            </a:r>
            <a:r>
              <a:rPr lang="en-CA" sz="1200" spc="-49">
                <a:solidFill>
                  <a:srgbClr val="000000"/>
                </a:solidFill>
                <a:latin typeface="Roboto Condensed Light" panose="02000000000000000000" pitchFamily="2" charset="0"/>
                <a:cs typeface="Arial Narrow"/>
              </a:rPr>
              <a:t>Nov. </a:t>
            </a:r>
            <a:r>
              <a:rPr lang="en-CA" sz="1200" spc="-30">
                <a:solidFill>
                  <a:srgbClr val="000000"/>
                </a:solidFill>
                <a:latin typeface="Roboto Condensed Light" panose="02000000000000000000" pitchFamily="2" charset="0"/>
                <a:cs typeface="Arial Narrow"/>
              </a:rPr>
              <a:t>2013. </a:t>
            </a:r>
            <a:r>
              <a:rPr lang="en-CA" sz="1200" spc="-36">
                <a:solidFill>
                  <a:srgbClr val="000000"/>
                </a:solidFill>
                <a:latin typeface="Roboto Condensed Light" panose="02000000000000000000" pitchFamily="2" charset="0"/>
                <a:cs typeface="Arial Narrow"/>
              </a:rPr>
              <a:t>Panel  discussion.</a:t>
            </a:r>
            <a:endParaRPr lang="en-CA" sz="1200" spc="0">
              <a:solidFill>
                <a:srgbClr val="000000"/>
              </a:solidFill>
              <a:latin typeface="Roboto Condensed Light" panose="02000000000000000000" pitchFamily="2" charset="0"/>
              <a:cs typeface="Times New Roman"/>
            </a:endParaRPr>
          </a:p>
          <a:p>
            <a:pPr marL="7701" marR="182520" indent="0" algn="l">
              <a:lnSpc>
                <a:spcPct val="110000"/>
              </a:lnSpc>
              <a:spcBef>
                <a:spcPts val="3"/>
              </a:spcBef>
              <a:spcAft>
                <a:spcPts val="1200"/>
              </a:spcAft>
              <a:buFont typeface="Arial" panose="020B0604020202020204" pitchFamily="34" charset="0"/>
              <a:buNone/>
            </a:pPr>
            <a:r>
              <a:rPr lang="en-CA" sz="1200" spc="-33" err="1">
                <a:solidFill>
                  <a:srgbClr val="000000"/>
                </a:solidFill>
                <a:latin typeface="Roboto Condensed Light" panose="02000000000000000000" pitchFamily="2" charset="0"/>
                <a:cs typeface="Arial Narrow"/>
              </a:rPr>
              <a:t>Culbert</a:t>
            </a:r>
            <a:r>
              <a:rPr lang="en-CA" sz="1200" spc="-33">
                <a:solidFill>
                  <a:srgbClr val="000000"/>
                </a:solidFill>
                <a:latin typeface="Roboto Condensed Light" panose="02000000000000000000" pitchFamily="2" charset="0"/>
                <a:cs typeface="Arial Narrow"/>
              </a:rPr>
              <a:t>, </a:t>
            </a:r>
            <a:r>
              <a:rPr lang="en-CA" sz="1200" spc="-30">
                <a:solidFill>
                  <a:srgbClr val="000000"/>
                </a:solidFill>
                <a:latin typeface="Roboto Condensed Light" panose="02000000000000000000" pitchFamily="2" charset="0"/>
                <a:cs typeface="Arial Narrow"/>
              </a:rPr>
              <a:t>Samuel. </a:t>
            </a:r>
            <a:r>
              <a:rPr lang="en-CA" sz="1200" spc="-24">
                <a:solidFill>
                  <a:srgbClr val="000000"/>
                </a:solidFill>
                <a:latin typeface="Roboto Condensed Light" panose="02000000000000000000" pitchFamily="2" charset="0"/>
                <a:cs typeface="Arial Narrow"/>
              </a:rPr>
              <a:t>“10 </a:t>
            </a:r>
            <a:r>
              <a:rPr lang="en-CA" sz="1200" spc="-33">
                <a:solidFill>
                  <a:srgbClr val="000000"/>
                </a:solidFill>
                <a:latin typeface="Roboto Condensed Light" panose="02000000000000000000" pitchFamily="2" charset="0"/>
                <a:cs typeface="Arial Narrow"/>
              </a:rPr>
              <a:t>Reasons </a:t>
            </a:r>
            <a:r>
              <a:rPr lang="en-CA" sz="1200" spc="-18">
                <a:solidFill>
                  <a:srgbClr val="000000"/>
                </a:solidFill>
                <a:latin typeface="Roboto Condensed Light" panose="02000000000000000000" pitchFamily="2" charset="0"/>
                <a:cs typeface="Arial Narrow"/>
              </a:rPr>
              <a:t>to </a:t>
            </a:r>
            <a:r>
              <a:rPr lang="en-CA" sz="1200" spc="-24">
                <a:solidFill>
                  <a:srgbClr val="000000"/>
                </a:solidFill>
                <a:latin typeface="Roboto Condensed Light" panose="02000000000000000000" pitchFamily="2" charset="0"/>
                <a:cs typeface="Arial Narrow"/>
              </a:rPr>
              <a:t>Get Rid </a:t>
            </a:r>
            <a:r>
              <a:rPr lang="en-CA" sz="1200" spc="-18">
                <a:solidFill>
                  <a:srgbClr val="000000"/>
                </a:solidFill>
                <a:latin typeface="Roboto Condensed Light" panose="02000000000000000000" pitchFamily="2" charset="0"/>
                <a:cs typeface="Arial Narrow"/>
              </a:rPr>
              <a:t>of </a:t>
            </a:r>
            <a:r>
              <a:rPr lang="en-CA" sz="1200" spc="-33">
                <a:solidFill>
                  <a:srgbClr val="000000"/>
                </a:solidFill>
                <a:latin typeface="Roboto Condensed Light" panose="02000000000000000000" pitchFamily="2" charset="0"/>
                <a:cs typeface="Arial Narrow"/>
              </a:rPr>
              <a:t>Performance Reviews.” </a:t>
            </a:r>
            <a:r>
              <a:rPr lang="en-CA" sz="1200" spc="-30">
                <a:solidFill>
                  <a:srgbClr val="000000"/>
                </a:solidFill>
                <a:latin typeface="Roboto Condensed Light" panose="02000000000000000000" pitchFamily="2" charset="0"/>
                <a:cs typeface="Arial Narrow"/>
              </a:rPr>
              <a:t>Huffington </a:t>
            </a:r>
            <a:r>
              <a:rPr lang="en-CA" sz="1200" spc="-27">
                <a:solidFill>
                  <a:srgbClr val="000000"/>
                </a:solidFill>
                <a:latin typeface="Roboto Condensed Light" panose="02000000000000000000" pitchFamily="2" charset="0"/>
                <a:cs typeface="Arial Narrow"/>
              </a:rPr>
              <a:t>Post </a:t>
            </a:r>
            <a:r>
              <a:rPr lang="en-CA" sz="1200" spc="-36">
                <a:solidFill>
                  <a:srgbClr val="000000"/>
                </a:solidFill>
                <a:latin typeface="Roboto Condensed Light" panose="02000000000000000000" pitchFamily="2" charset="0"/>
                <a:cs typeface="Arial Narrow"/>
              </a:rPr>
              <a:t>Business.  </a:t>
            </a:r>
            <a:r>
              <a:rPr lang="en-CA" sz="1200" spc="-21">
                <a:solidFill>
                  <a:srgbClr val="000000"/>
                </a:solidFill>
                <a:latin typeface="Roboto Condensed Light" panose="02000000000000000000" pitchFamily="2" charset="0"/>
                <a:cs typeface="Arial Narrow"/>
              </a:rPr>
              <a:t>18</a:t>
            </a:r>
            <a:r>
              <a:rPr lang="en-CA" sz="1200" spc="-61">
                <a:solidFill>
                  <a:srgbClr val="000000"/>
                </a:solidFill>
                <a:latin typeface="Roboto Condensed Light" panose="02000000000000000000" pitchFamily="2" charset="0"/>
                <a:cs typeface="Arial Narrow"/>
              </a:rPr>
              <a:t> </a:t>
            </a:r>
            <a:r>
              <a:rPr lang="en-CA" sz="1200" spc="-27">
                <a:solidFill>
                  <a:srgbClr val="000000"/>
                </a:solidFill>
                <a:latin typeface="Roboto Condensed Light" panose="02000000000000000000" pitchFamily="2" charset="0"/>
                <a:cs typeface="Arial Narrow"/>
              </a:rPr>
              <a:t>Dec.</a:t>
            </a:r>
            <a:r>
              <a:rPr lang="en-CA" sz="1200" spc="-61">
                <a:solidFill>
                  <a:srgbClr val="000000"/>
                </a:solidFill>
                <a:latin typeface="Roboto Condensed Light" panose="02000000000000000000" pitchFamily="2" charset="0"/>
                <a:cs typeface="Arial Narrow"/>
              </a:rPr>
              <a:t> </a:t>
            </a:r>
            <a:r>
              <a:rPr lang="en-CA" sz="1200" spc="-30">
                <a:solidFill>
                  <a:srgbClr val="000000"/>
                </a:solidFill>
                <a:latin typeface="Roboto Condensed Light" panose="02000000000000000000" pitchFamily="2" charset="0"/>
                <a:cs typeface="Arial Narrow"/>
              </a:rPr>
              <a:t>2012.</a:t>
            </a:r>
            <a:r>
              <a:rPr lang="en-CA" sz="1200" spc="-61">
                <a:solidFill>
                  <a:srgbClr val="000000"/>
                </a:solidFill>
                <a:latin typeface="Roboto Condensed Light" panose="02000000000000000000" pitchFamily="2" charset="0"/>
                <a:cs typeface="Arial Narrow"/>
              </a:rPr>
              <a:t> </a:t>
            </a:r>
            <a:r>
              <a:rPr lang="en-CA" sz="1200" spc="-33">
                <a:solidFill>
                  <a:srgbClr val="000000"/>
                </a:solidFill>
                <a:latin typeface="Roboto Condensed Light" panose="02000000000000000000" pitchFamily="2" charset="0"/>
                <a:cs typeface="Arial Narrow"/>
              </a:rPr>
              <a:t>Web.</a:t>
            </a:r>
            <a:r>
              <a:rPr lang="en-CA" sz="1200" spc="-61">
                <a:solidFill>
                  <a:srgbClr val="000000"/>
                </a:solidFill>
                <a:latin typeface="Roboto Condensed Light" panose="02000000000000000000" pitchFamily="2" charset="0"/>
                <a:cs typeface="Arial Narrow"/>
              </a:rPr>
              <a:t> </a:t>
            </a:r>
            <a:r>
              <a:rPr lang="en-CA" sz="1200" spc="-21">
                <a:solidFill>
                  <a:srgbClr val="000000"/>
                </a:solidFill>
                <a:latin typeface="Roboto Condensed Light" panose="02000000000000000000" pitchFamily="2" charset="0"/>
                <a:cs typeface="Arial Narrow"/>
              </a:rPr>
              <a:t>28</a:t>
            </a:r>
            <a:r>
              <a:rPr lang="en-CA" sz="1200" spc="-61">
                <a:solidFill>
                  <a:srgbClr val="000000"/>
                </a:solidFill>
                <a:latin typeface="Roboto Condensed Light" panose="02000000000000000000" pitchFamily="2" charset="0"/>
                <a:cs typeface="Arial Narrow"/>
              </a:rPr>
              <a:t> </a:t>
            </a:r>
            <a:r>
              <a:rPr lang="en-CA" sz="1200" spc="-27">
                <a:solidFill>
                  <a:srgbClr val="000000"/>
                </a:solidFill>
                <a:latin typeface="Roboto Condensed Light" panose="02000000000000000000" pitchFamily="2" charset="0"/>
                <a:cs typeface="Arial Narrow"/>
              </a:rPr>
              <a:t>Oct.</a:t>
            </a:r>
            <a:r>
              <a:rPr lang="en-CA" sz="1200" spc="-61">
                <a:solidFill>
                  <a:srgbClr val="000000"/>
                </a:solidFill>
                <a:latin typeface="Roboto Condensed Light" panose="02000000000000000000" pitchFamily="2" charset="0"/>
                <a:cs typeface="Arial Narrow"/>
              </a:rPr>
              <a:t> </a:t>
            </a:r>
            <a:r>
              <a:rPr lang="en-CA" sz="1200" spc="-30">
                <a:solidFill>
                  <a:srgbClr val="000000"/>
                </a:solidFill>
                <a:latin typeface="Roboto Condensed Light" panose="02000000000000000000" pitchFamily="2" charset="0"/>
                <a:cs typeface="Arial Narrow"/>
              </a:rPr>
              <a:t>2013</a:t>
            </a:r>
            <a:r>
              <a:rPr lang="en-CA" sz="1200" spc="-30">
                <a:solidFill>
                  <a:srgbClr val="2576B7"/>
                </a:solidFill>
                <a:latin typeface="Roboto Condensed Light" panose="02000000000000000000" pitchFamily="2" charset="0"/>
                <a:cs typeface="Arial Narrow"/>
              </a:rPr>
              <a:t>.</a:t>
            </a:r>
            <a:r>
              <a:rPr lang="en-CA" sz="1200" spc="-58">
                <a:solidFill>
                  <a:srgbClr val="2576B7"/>
                </a:solidFill>
                <a:latin typeface="Roboto Condensed Light" panose="02000000000000000000" pitchFamily="2" charset="0"/>
                <a:cs typeface="Arial Narrow"/>
              </a:rPr>
              <a:t> </a:t>
            </a:r>
            <a:r>
              <a:rPr lang="en-CA" sz="1200" spc="-36">
                <a:solidFill>
                  <a:srgbClr val="2576B7"/>
                </a:solidFill>
                <a:latin typeface="Roboto Condensed Light" panose="02000000000000000000" pitchFamily="2" charset="0"/>
                <a:cs typeface="Arial Narrow"/>
                <a:hlinkClick r:id="rId4">
                  <a:extLst>
                    <a:ext uri="{A12FA001-AC4F-418D-AE19-62706E023703}">
                      <ahyp:hlinkClr xmlns:ahyp="http://schemas.microsoft.com/office/drawing/2018/hyperlinkcolor" val="tx"/>
                    </a:ext>
                  </a:extLst>
                </a:hlinkClick>
              </a:rPr>
              <a:t>&lt;http://www.huffingtonpost.com/samuel-culbert/performance- </a:t>
            </a:r>
            <a:r>
              <a:rPr lang="en-CA" sz="1200" spc="-36">
                <a:solidFill>
                  <a:srgbClr val="2576B7"/>
                </a:solidFill>
                <a:latin typeface="Roboto Condensed Light" panose="02000000000000000000" pitchFamily="2" charset="0"/>
                <a:cs typeface="Arial Narrow"/>
              </a:rPr>
              <a:t> reviews_b_2325104.html&gt;.</a:t>
            </a:r>
            <a:endParaRPr lang="en-CA" sz="1200" spc="0">
              <a:solidFill>
                <a:srgbClr val="2576B7"/>
              </a:solidFill>
              <a:latin typeface="Roboto Condensed Light" panose="02000000000000000000" pitchFamily="2" charset="0"/>
              <a:cs typeface="Times New Roman"/>
            </a:endParaRPr>
          </a:p>
          <a:p>
            <a:pPr marL="7701" marR="182520" indent="0" algn="l">
              <a:lnSpc>
                <a:spcPct val="110000"/>
              </a:lnSpc>
              <a:spcBef>
                <a:spcPts val="3"/>
              </a:spcBef>
              <a:spcAft>
                <a:spcPts val="1200"/>
              </a:spcAft>
              <a:buFont typeface="Arial" panose="020B0604020202020204" pitchFamily="34" charset="0"/>
              <a:buNone/>
            </a:pPr>
            <a:r>
              <a:rPr lang="en-CA" sz="1200" spc="-33">
                <a:solidFill>
                  <a:srgbClr val="000000"/>
                </a:solidFill>
                <a:latin typeface="Roboto Condensed Light" panose="02000000000000000000" pitchFamily="2" charset="0"/>
                <a:cs typeface="Arial Narrow"/>
              </a:rPr>
              <a:t>Denning, </a:t>
            </a:r>
            <a:r>
              <a:rPr lang="en-CA" sz="1200" spc="-30">
                <a:solidFill>
                  <a:srgbClr val="000000"/>
                </a:solidFill>
                <a:latin typeface="Roboto Condensed Light" panose="02000000000000000000" pitchFamily="2" charset="0"/>
                <a:cs typeface="Arial Narrow"/>
              </a:rPr>
              <a:t>Steve. </a:t>
            </a:r>
            <a:r>
              <a:rPr lang="en-CA" sz="1200" spc="-27">
                <a:solidFill>
                  <a:srgbClr val="000000"/>
                </a:solidFill>
                <a:latin typeface="Roboto Condensed Light" panose="02000000000000000000" pitchFamily="2" charset="0"/>
                <a:cs typeface="Arial Narrow"/>
              </a:rPr>
              <a:t>“The Case </a:t>
            </a:r>
            <a:r>
              <a:rPr lang="en-CA" sz="1200" spc="-30">
                <a:solidFill>
                  <a:srgbClr val="000000"/>
                </a:solidFill>
                <a:latin typeface="Roboto Condensed Light" panose="02000000000000000000" pitchFamily="2" charset="0"/>
                <a:cs typeface="Arial Narrow"/>
              </a:rPr>
              <a:t>Against Agile: </a:t>
            </a:r>
            <a:r>
              <a:rPr lang="en-CA" sz="1200" spc="-64">
                <a:solidFill>
                  <a:srgbClr val="000000"/>
                </a:solidFill>
                <a:latin typeface="Roboto Condensed Light" panose="02000000000000000000" pitchFamily="2" charset="0"/>
                <a:cs typeface="Arial Narrow"/>
              </a:rPr>
              <a:t>Ten </a:t>
            </a:r>
            <a:r>
              <a:rPr lang="en-CA" sz="1200" spc="-33">
                <a:solidFill>
                  <a:srgbClr val="000000"/>
                </a:solidFill>
                <a:latin typeface="Roboto Condensed Light" panose="02000000000000000000" pitchFamily="2" charset="0"/>
                <a:cs typeface="Arial Narrow"/>
              </a:rPr>
              <a:t>Perennial Management Objections.” </a:t>
            </a:r>
            <a:r>
              <a:rPr lang="en-CA" sz="1200" spc="-36">
                <a:solidFill>
                  <a:srgbClr val="000000"/>
                </a:solidFill>
                <a:latin typeface="Roboto Condensed Light" panose="02000000000000000000" pitchFamily="2" charset="0"/>
                <a:cs typeface="Arial Narrow"/>
              </a:rPr>
              <a:t>Forbes  </a:t>
            </a:r>
            <a:r>
              <a:rPr lang="en-CA" sz="1200" spc="-33">
                <a:solidFill>
                  <a:srgbClr val="000000"/>
                </a:solidFill>
                <a:latin typeface="Roboto Condensed Light" panose="02000000000000000000" pitchFamily="2" charset="0"/>
                <a:cs typeface="Arial Narrow"/>
              </a:rPr>
              <a:t>Magazine.</a:t>
            </a:r>
            <a:r>
              <a:rPr lang="en-CA" sz="1200" spc="-64">
                <a:solidFill>
                  <a:srgbClr val="000000"/>
                </a:solidFill>
                <a:latin typeface="Roboto Condensed Light" panose="02000000000000000000" pitchFamily="2" charset="0"/>
                <a:cs typeface="Arial Narrow"/>
              </a:rPr>
              <a:t> </a:t>
            </a:r>
            <a:r>
              <a:rPr lang="en-CA" sz="1200" spc="-21">
                <a:solidFill>
                  <a:srgbClr val="000000"/>
                </a:solidFill>
                <a:latin typeface="Roboto Condensed Light" panose="02000000000000000000" pitchFamily="2" charset="0"/>
                <a:cs typeface="Arial Narrow"/>
              </a:rPr>
              <a:t>17</a:t>
            </a:r>
            <a:r>
              <a:rPr lang="en-CA" sz="1200" spc="-124">
                <a:solidFill>
                  <a:srgbClr val="000000"/>
                </a:solidFill>
                <a:latin typeface="Roboto Condensed Light" panose="02000000000000000000" pitchFamily="2" charset="0"/>
                <a:cs typeface="Arial Narrow"/>
              </a:rPr>
              <a:t> </a:t>
            </a:r>
            <a:r>
              <a:rPr lang="en-CA" sz="1200" spc="-42">
                <a:solidFill>
                  <a:srgbClr val="000000"/>
                </a:solidFill>
                <a:latin typeface="Roboto Condensed Light" panose="02000000000000000000" pitchFamily="2" charset="0"/>
                <a:cs typeface="Arial Narrow"/>
              </a:rPr>
              <a:t>Apr.</a:t>
            </a:r>
            <a:r>
              <a:rPr lang="en-CA" sz="1200" spc="-64">
                <a:solidFill>
                  <a:srgbClr val="000000"/>
                </a:solidFill>
                <a:latin typeface="Roboto Condensed Light" panose="02000000000000000000" pitchFamily="2" charset="0"/>
                <a:cs typeface="Arial Narrow"/>
              </a:rPr>
              <a:t> </a:t>
            </a:r>
            <a:r>
              <a:rPr lang="en-CA" sz="1200" spc="-30">
                <a:solidFill>
                  <a:srgbClr val="000000"/>
                </a:solidFill>
                <a:latin typeface="Roboto Condensed Light" panose="02000000000000000000" pitchFamily="2" charset="0"/>
                <a:cs typeface="Arial Narrow"/>
              </a:rPr>
              <a:t>2012.</a:t>
            </a:r>
            <a:r>
              <a:rPr lang="en-CA" sz="1200" spc="-61">
                <a:solidFill>
                  <a:srgbClr val="000000"/>
                </a:solidFill>
                <a:latin typeface="Roboto Condensed Light" panose="02000000000000000000" pitchFamily="2" charset="0"/>
                <a:cs typeface="Arial Narrow"/>
              </a:rPr>
              <a:t> </a:t>
            </a:r>
            <a:r>
              <a:rPr lang="en-CA" sz="1200" spc="-33">
                <a:solidFill>
                  <a:srgbClr val="000000"/>
                </a:solidFill>
                <a:latin typeface="Roboto Condensed Light" panose="02000000000000000000" pitchFamily="2" charset="0"/>
                <a:cs typeface="Arial Narrow"/>
              </a:rPr>
              <a:t>Web.</a:t>
            </a:r>
            <a:r>
              <a:rPr lang="en-CA" sz="1200" spc="-64">
                <a:solidFill>
                  <a:srgbClr val="000000"/>
                </a:solidFill>
                <a:latin typeface="Roboto Condensed Light" panose="02000000000000000000" pitchFamily="2" charset="0"/>
                <a:cs typeface="Arial Narrow"/>
              </a:rPr>
              <a:t> </a:t>
            </a:r>
            <a:r>
              <a:rPr lang="en-CA" sz="1200" spc="-49">
                <a:solidFill>
                  <a:srgbClr val="000000"/>
                </a:solidFill>
                <a:latin typeface="Roboto Condensed Light" panose="02000000000000000000" pitchFamily="2" charset="0"/>
                <a:cs typeface="Arial Narrow"/>
              </a:rPr>
              <a:t>Nov.</a:t>
            </a:r>
            <a:r>
              <a:rPr lang="en-CA" sz="1200" spc="-64">
                <a:solidFill>
                  <a:srgbClr val="000000"/>
                </a:solidFill>
                <a:latin typeface="Roboto Condensed Light" panose="02000000000000000000" pitchFamily="2" charset="0"/>
                <a:cs typeface="Arial Narrow"/>
              </a:rPr>
              <a:t> </a:t>
            </a:r>
            <a:r>
              <a:rPr lang="en-CA" sz="1200" spc="-30">
                <a:solidFill>
                  <a:srgbClr val="000000"/>
                </a:solidFill>
                <a:latin typeface="Roboto Condensed Light" panose="02000000000000000000" pitchFamily="2" charset="0"/>
                <a:cs typeface="Arial Narrow"/>
              </a:rPr>
              <a:t>2013.</a:t>
            </a:r>
            <a:r>
              <a:rPr lang="en-CA" sz="1200" spc="-58">
                <a:solidFill>
                  <a:srgbClr val="000000"/>
                </a:solidFill>
                <a:latin typeface="Roboto Condensed Light" panose="02000000000000000000" pitchFamily="2" charset="0"/>
                <a:cs typeface="Arial Narrow"/>
              </a:rPr>
              <a:t> </a:t>
            </a:r>
            <a:r>
              <a:rPr lang="en-CA" sz="1200" spc="-36">
                <a:solidFill>
                  <a:srgbClr val="2576B7"/>
                </a:solidFill>
                <a:latin typeface="Roboto Condensed Light" panose="02000000000000000000" pitchFamily="2" charset="0"/>
                <a:cs typeface="Arial Narrow"/>
                <a:hlinkClick r:id="rId5">
                  <a:extLst>
                    <a:ext uri="{A12FA001-AC4F-418D-AE19-62706E023703}">
                      <ahyp:hlinkClr xmlns:ahyp="http://schemas.microsoft.com/office/drawing/2018/hyperlinkcolor" val="tx"/>
                    </a:ext>
                  </a:extLst>
                </a:hlinkClick>
              </a:rPr>
              <a:t>&lt;http://www.forbes.com/sites/stevedenning/2012/04/17/ </a:t>
            </a:r>
            <a:r>
              <a:rPr lang="en-CA" sz="1200" spc="-36">
                <a:solidFill>
                  <a:srgbClr val="2576B7"/>
                </a:solidFill>
                <a:latin typeface="Roboto Condensed Light" panose="02000000000000000000" pitchFamily="2" charset="0"/>
                <a:cs typeface="Arial Narrow"/>
              </a:rPr>
              <a:t> </a:t>
            </a:r>
            <a:r>
              <a:rPr lang="en-CA" sz="1200" spc="-36">
                <a:solidFill>
                  <a:srgbClr val="000000"/>
                </a:solidFill>
                <a:latin typeface="Roboto Condensed Light" panose="02000000000000000000" pitchFamily="2" charset="0"/>
                <a:cs typeface="Arial Narrow"/>
              </a:rPr>
              <a:t>the-case-against-agile-ten-perennial-management-objections/&gt;.</a:t>
            </a:r>
            <a:endParaRPr lang="en-CA" sz="1200" spc="0">
              <a:solidFill>
                <a:srgbClr val="000000"/>
              </a:solidFill>
              <a:latin typeface="Roboto Condensed Light" panose="02000000000000000000" pitchFamily="2" charset="0"/>
              <a:cs typeface="Times New Roman"/>
            </a:endParaRPr>
          </a:p>
          <a:p>
            <a:pPr marL="7701" marR="182520" indent="0" algn="l">
              <a:lnSpc>
                <a:spcPct val="110000"/>
              </a:lnSpc>
              <a:spcBef>
                <a:spcPts val="3"/>
              </a:spcBef>
              <a:spcAft>
                <a:spcPts val="1200"/>
              </a:spcAft>
              <a:buFont typeface="Arial" panose="020B0604020202020204" pitchFamily="34" charset="0"/>
              <a:buNone/>
            </a:pPr>
            <a:r>
              <a:rPr lang="en-CA" sz="1200" spc="-30" err="1">
                <a:solidFill>
                  <a:srgbClr val="000000"/>
                </a:solidFill>
                <a:latin typeface="Roboto Condensed Light" panose="02000000000000000000" pitchFamily="2" charset="0"/>
                <a:cs typeface="Arial Narrow"/>
              </a:rPr>
              <a:t>Estis</a:t>
            </a:r>
            <a:r>
              <a:rPr lang="en-CA" sz="1200" spc="-30">
                <a:solidFill>
                  <a:srgbClr val="000000"/>
                </a:solidFill>
                <a:latin typeface="Roboto Condensed Light" panose="02000000000000000000" pitchFamily="2" charset="0"/>
                <a:cs typeface="Arial Narrow"/>
              </a:rPr>
              <a:t>,</a:t>
            </a:r>
            <a:r>
              <a:rPr lang="en-CA" sz="1200" spc="-64">
                <a:solidFill>
                  <a:srgbClr val="000000"/>
                </a:solidFill>
                <a:latin typeface="Roboto Condensed Light" panose="02000000000000000000" pitchFamily="2" charset="0"/>
                <a:cs typeface="Arial Narrow"/>
              </a:rPr>
              <a:t> </a:t>
            </a:r>
            <a:r>
              <a:rPr lang="en-CA" sz="1200" spc="-30">
                <a:solidFill>
                  <a:srgbClr val="000000"/>
                </a:solidFill>
                <a:latin typeface="Roboto Condensed Light" panose="02000000000000000000" pitchFamily="2" charset="0"/>
                <a:cs typeface="Arial Narrow"/>
              </a:rPr>
              <a:t>Ryan.</a:t>
            </a:r>
            <a:r>
              <a:rPr lang="en-CA" sz="1200" spc="-61">
                <a:solidFill>
                  <a:srgbClr val="000000"/>
                </a:solidFill>
                <a:latin typeface="Roboto Condensed Light" panose="02000000000000000000" pitchFamily="2" charset="0"/>
                <a:cs typeface="Arial Narrow"/>
              </a:rPr>
              <a:t> </a:t>
            </a:r>
            <a:r>
              <a:rPr lang="en-CA" sz="1200" spc="-33">
                <a:solidFill>
                  <a:srgbClr val="000000"/>
                </a:solidFill>
                <a:latin typeface="Roboto Condensed Light" panose="02000000000000000000" pitchFamily="2" charset="0"/>
                <a:cs typeface="Arial Narrow"/>
              </a:rPr>
              <a:t>“Blowing</a:t>
            </a:r>
            <a:r>
              <a:rPr lang="en-CA" sz="1200" spc="-61">
                <a:solidFill>
                  <a:srgbClr val="000000"/>
                </a:solidFill>
                <a:latin typeface="Roboto Condensed Light" panose="02000000000000000000" pitchFamily="2" charset="0"/>
                <a:cs typeface="Arial Narrow"/>
              </a:rPr>
              <a:t> </a:t>
            </a:r>
            <a:r>
              <a:rPr lang="en-CA" sz="1200" spc="-21">
                <a:solidFill>
                  <a:srgbClr val="000000"/>
                </a:solidFill>
                <a:latin typeface="Roboto Condensed Light" panose="02000000000000000000" pitchFamily="2" charset="0"/>
                <a:cs typeface="Arial Narrow"/>
              </a:rPr>
              <a:t>up</a:t>
            </a:r>
            <a:r>
              <a:rPr lang="en-CA" sz="1200" spc="-61">
                <a:solidFill>
                  <a:srgbClr val="000000"/>
                </a:solidFill>
                <a:latin typeface="Roboto Condensed Light" panose="02000000000000000000" pitchFamily="2" charset="0"/>
                <a:cs typeface="Arial Narrow"/>
              </a:rPr>
              <a:t> </a:t>
            </a:r>
            <a:r>
              <a:rPr lang="en-CA" sz="1200" spc="-24">
                <a:solidFill>
                  <a:srgbClr val="000000"/>
                </a:solidFill>
                <a:latin typeface="Roboto Condensed Light" panose="02000000000000000000" pitchFamily="2" charset="0"/>
                <a:cs typeface="Arial Narrow"/>
              </a:rPr>
              <a:t>the</a:t>
            </a:r>
            <a:r>
              <a:rPr lang="en-CA" sz="1200" spc="-64">
                <a:solidFill>
                  <a:srgbClr val="000000"/>
                </a:solidFill>
                <a:latin typeface="Roboto Condensed Light" panose="02000000000000000000" pitchFamily="2" charset="0"/>
                <a:cs typeface="Arial Narrow"/>
              </a:rPr>
              <a:t> </a:t>
            </a:r>
            <a:r>
              <a:rPr lang="en-CA" sz="1200" spc="-33">
                <a:solidFill>
                  <a:srgbClr val="000000"/>
                </a:solidFill>
                <a:latin typeface="Roboto Condensed Light" panose="02000000000000000000" pitchFamily="2" charset="0"/>
                <a:cs typeface="Arial Narrow"/>
              </a:rPr>
              <a:t>Performance</a:t>
            </a:r>
            <a:r>
              <a:rPr lang="en-CA" sz="1200" spc="-61">
                <a:solidFill>
                  <a:srgbClr val="000000"/>
                </a:solidFill>
                <a:latin typeface="Roboto Condensed Light" panose="02000000000000000000" pitchFamily="2" charset="0"/>
                <a:cs typeface="Arial Narrow"/>
              </a:rPr>
              <a:t> </a:t>
            </a:r>
            <a:r>
              <a:rPr lang="en-CA" sz="1200" spc="-30">
                <a:solidFill>
                  <a:srgbClr val="000000"/>
                </a:solidFill>
                <a:latin typeface="Roboto Condensed Light" panose="02000000000000000000" pitchFamily="2" charset="0"/>
                <a:cs typeface="Arial Narrow"/>
              </a:rPr>
              <a:t>Review:</a:t>
            </a:r>
            <a:r>
              <a:rPr lang="en-CA" sz="1200" spc="-61">
                <a:solidFill>
                  <a:srgbClr val="000000"/>
                </a:solidFill>
                <a:latin typeface="Roboto Condensed Light" panose="02000000000000000000" pitchFamily="2" charset="0"/>
                <a:cs typeface="Arial Narrow"/>
              </a:rPr>
              <a:t> </a:t>
            </a:r>
            <a:r>
              <a:rPr lang="en-CA" sz="1200" spc="-33">
                <a:solidFill>
                  <a:srgbClr val="000000"/>
                </a:solidFill>
                <a:latin typeface="Roboto Condensed Light" panose="02000000000000000000" pitchFamily="2" charset="0"/>
                <a:cs typeface="Arial Narrow"/>
              </a:rPr>
              <a:t>Interview</a:t>
            </a:r>
            <a:r>
              <a:rPr lang="en-CA" sz="1200" spc="-61">
                <a:solidFill>
                  <a:srgbClr val="000000"/>
                </a:solidFill>
                <a:latin typeface="Roboto Condensed Light" panose="02000000000000000000" pitchFamily="2" charset="0"/>
                <a:cs typeface="Arial Narrow"/>
              </a:rPr>
              <a:t> </a:t>
            </a:r>
            <a:r>
              <a:rPr lang="en-CA" sz="1200" spc="-27">
                <a:solidFill>
                  <a:srgbClr val="000000"/>
                </a:solidFill>
                <a:latin typeface="Roboto Condensed Light" panose="02000000000000000000" pitchFamily="2" charset="0"/>
                <a:cs typeface="Arial Narrow"/>
              </a:rPr>
              <a:t>with</a:t>
            </a:r>
            <a:r>
              <a:rPr lang="en-CA" sz="1200" spc="-121">
                <a:solidFill>
                  <a:srgbClr val="000000"/>
                </a:solidFill>
                <a:latin typeface="Roboto Condensed Light" panose="02000000000000000000" pitchFamily="2" charset="0"/>
                <a:cs typeface="Arial Narrow"/>
              </a:rPr>
              <a:t> </a:t>
            </a:r>
            <a:r>
              <a:rPr lang="en-CA" sz="1200" spc="-33">
                <a:solidFill>
                  <a:srgbClr val="000000"/>
                </a:solidFill>
                <a:latin typeface="Roboto Condensed Light" panose="02000000000000000000" pitchFamily="2" charset="0"/>
                <a:cs typeface="Arial Narrow"/>
              </a:rPr>
              <a:t>Adobe’s</a:t>
            </a:r>
            <a:r>
              <a:rPr lang="en-CA" sz="1200" spc="-61">
                <a:solidFill>
                  <a:srgbClr val="000000"/>
                </a:solidFill>
                <a:latin typeface="Roboto Condensed Light" panose="02000000000000000000" pitchFamily="2" charset="0"/>
                <a:cs typeface="Arial Narrow"/>
              </a:rPr>
              <a:t> </a:t>
            </a:r>
            <a:r>
              <a:rPr lang="en-CA" sz="1200" spc="-30">
                <a:solidFill>
                  <a:srgbClr val="000000"/>
                </a:solidFill>
                <a:latin typeface="Roboto Condensed Light" panose="02000000000000000000" pitchFamily="2" charset="0"/>
                <a:cs typeface="Arial Narrow"/>
              </a:rPr>
              <a:t>Donna</a:t>
            </a:r>
            <a:r>
              <a:rPr lang="en-CA" sz="1200" spc="-61">
                <a:solidFill>
                  <a:srgbClr val="000000"/>
                </a:solidFill>
                <a:latin typeface="Roboto Condensed Light" panose="02000000000000000000" pitchFamily="2" charset="0"/>
                <a:cs typeface="Arial Narrow"/>
              </a:rPr>
              <a:t> </a:t>
            </a:r>
            <a:r>
              <a:rPr lang="en-CA" sz="1200" spc="-33">
                <a:solidFill>
                  <a:srgbClr val="000000"/>
                </a:solidFill>
                <a:latin typeface="Roboto Condensed Light" panose="02000000000000000000" pitchFamily="2" charset="0"/>
                <a:cs typeface="Arial Narrow"/>
              </a:rPr>
              <a:t>Morris.”</a:t>
            </a:r>
            <a:r>
              <a:rPr lang="en-CA" sz="1200" spc="-64">
                <a:solidFill>
                  <a:srgbClr val="000000"/>
                </a:solidFill>
                <a:latin typeface="Roboto Condensed Light" panose="02000000000000000000" pitchFamily="2" charset="0"/>
                <a:cs typeface="Arial Narrow"/>
              </a:rPr>
              <a:t> </a:t>
            </a:r>
            <a:r>
              <a:rPr lang="en-CA" sz="1200" spc="-36">
                <a:solidFill>
                  <a:srgbClr val="000000"/>
                </a:solidFill>
                <a:latin typeface="Roboto Condensed Light" panose="02000000000000000000" pitchFamily="2" charset="0"/>
                <a:cs typeface="Arial Narrow"/>
              </a:rPr>
              <a:t>Ryan  </a:t>
            </a:r>
            <a:r>
              <a:rPr lang="en-CA" sz="1200" spc="-30" err="1">
                <a:solidFill>
                  <a:srgbClr val="000000"/>
                </a:solidFill>
                <a:latin typeface="Roboto Condensed Light" panose="02000000000000000000" pitchFamily="2" charset="0"/>
                <a:cs typeface="Arial Narrow"/>
              </a:rPr>
              <a:t>Estis</a:t>
            </a:r>
            <a:r>
              <a:rPr lang="en-CA" sz="1200" spc="-61">
                <a:solidFill>
                  <a:srgbClr val="000000"/>
                </a:solidFill>
                <a:latin typeface="Roboto Condensed Light" panose="02000000000000000000" pitchFamily="2" charset="0"/>
                <a:cs typeface="Arial Narrow"/>
              </a:rPr>
              <a:t> </a:t>
            </a:r>
            <a:r>
              <a:rPr lang="en-CA" sz="1200" spc="-3">
                <a:solidFill>
                  <a:srgbClr val="000000"/>
                </a:solidFill>
                <a:latin typeface="Roboto Condensed Light" panose="02000000000000000000" pitchFamily="2" charset="0"/>
                <a:cs typeface="Arial Narrow"/>
              </a:rPr>
              <a:t>&amp;</a:t>
            </a:r>
            <a:r>
              <a:rPr lang="en-CA" sz="1200" spc="-118">
                <a:solidFill>
                  <a:srgbClr val="000000"/>
                </a:solidFill>
                <a:latin typeface="Roboto Condensed Light" panose="02000000000000000000" pitchFamily="2" charset="0"/>
                <a:cs typeface="Arial Narrow"/>
              </a:rPr>
              <a:t> </a:t>
            </a:r>
            <a:r>
              <a:rPr lang="en-CA" sz="1200" spc="-33">
                <a:solidFill>
                  <a:srgbClr val="000000"/>
                </a:solidFill>
                <a:latin typeface="Roboto Condensed Light" panose="02000000000000000000" pitchFamily="2" charset="0"/>
                <a:cs typeface="Arial Narrow"/>
              </a:rPr>
              <a:t>Associates.</a:t>
            </a:r>
            <a:r>
              <a:rPr lang="en-CA" sz="1200" spc="-61">
                <a:solidFill>
                  <a:srgbClr val="000000"/>
                </a:solidFill>
                <a:latin typeface="Roboto Condensed Light" panose="02000000000000000000" pitchFamily="2" charset="0"/>
                <a:cs typeface="Arial Narrow"/>
              </a:rPr>
              <a:t> </a:t>
            </a:r>
            <a:r>
              <a:rPr lang="en-CA" sz="1200" spc="-21">
                <a:solidFill>
                  <a:srgbClr val="000000"/>
                </a:solidFill>
                <a:latin typeface="Roboto Condensed Light" panose="02000000000000000000" pitchFamily="2" charset="0"/>
                <a:cs typeface="Arial Narrow"/>
              </a:rPr>
              <a:t>17</a:t>
            </a:r>
            <a:r>
              <a:rPr lang="en-CA" sz="1200" spc="-61">
                <a:solidFill>
                  <a:srgbClr val="000000"/>
                </a:solidFill>
                <a:latin typeface="Roboto Condensed Light" panose="02000000000000000000" pitchFamily="2" charset="0"/>
                <a:cs typeface="Arial Narrow"/>
              </a:rPr>
              <a:t> </a:t>
            </a:r>
            <a:r>
              <a:rPr lang="en-CA" sz="1200" spc="-27">
                <a:solidFill>
                  <a:srgbClr val="000000"/>
                </a:solidFill>
                <a:latin typeface="Roboto Condensed Light" panose="02000000000000000000" pitchFamily="2" charset="0"/>
                <a:cs typeface="Arial Narrow"/>
              </a:rPr>
              <a:t>June</a:t>
            </a:r>
            <a:r>
              <a:rPr lang="en-CA" sz="1200" spc="-58">
                <a:solidFill>
                  <a:srgbClr val="000000"/>
                </a:solidFill>
                <a:latin typeface="Roboto Condensed Light" panose="02000000000000000000" pitchFamily="2" charset="0"/>
                <a:cs typeface="Arial Narrow"/>
              </a:rPr>
              <a:t> </a:t>
            </a:r>
            <a:r>
              <a:rPr lang="en-CA" sz="1200" spc="-30">
                <a:solidFill>
                  <a:srgbClr val="000000"/>
                </a:solidFill>
                <a:latin typeface="Roboto Condensed Light" panose="02000000000000000000" pitchFamily="2" charset="0"/>
                <a:cs typeface="Arial Narrow"/>
              </a:rPr>
              <a:t>2013.</a:t>
            </a:r>
            <a:r>
              <a:rPr lang="en-CA" sz="1200" spc="-61">
                <a:solidFill>
                  <a:srgbClr val="000000"/>
                </a:solidFill>
                <a:latin typeface="Roboto Condensed Light" panose="02000000000000000000" pitchFamily="2" charset="0"/>
                <a:cs typeface="Arial Narrow"/>
              </a:rPr>
              <a:t> </a:t>
            </a:r>
            <a:r>
              <a:rPr lang="en-CA" sz="1200" spc="-33">
                <a:solidFill>
                  <a:srgbClr val="000000"/>
                </a:solidFill>
                <a:latin typeface="Roboto Condensed Light" panose="02000000000000000000" pitchFamily="2" charset="0"/>
                <a:cs typeface="Arial Narrow"/>
              </a:rPr>
              <a:t>Web.</a:t>
            </a:r>
            <a:r>
              <a:rPr lang="en-CA" sz="1200" spc="-61">
                <a:solidFill>
                  <a:srgbClr val="000000"/>
                </a:solidFill>
                <a:latin typeface="Roboto Condensed Light" panose="02000000000000000000" pitchFamily="2" charset="0"/>
                <a:cs typeface="Arial Narrow"/>
              </a:rPr>
              <a:t> </a:t>
            </a:r>
            <a:r>
              <a:rPr lang="en-CA" sz="1200" spc="-27">
                <a:solidFill>
                  <a:srgbClr val="000000"/>
                </a:solidFill>
                <a:latin typeface="Roboto Condensed Light" panose="02000000000000000000" pitchFamily="2" charset="0"/>
                <a:cs typeface="Arial Narrow"/>
              </a:rPr>
              <a:t>Oct.</a:t>
            </a:r>
            <a:r>
              <a:rPr lang="en-CA" sz="1200" spc="-58">
                <a:solidFill>
                  <a:srgbClr val="000000"/>
                </a:solidFill>
                <a:latin typeface="Roboto Condensed Light" panose="02000000000000000000" pitchFamily="2" charset="0"/>
                <a:cs typeface="Arial Narrow"/>
              </a:rPr>
              <a:t> </a:t>
            </a:r>
            <a:r>
              <a:rPr lang="en-CA" sz="1200" spc="-30">
                <a:solidFill>
                  <a:srgbClr val="000000"/>
                </a:solidFill>
                <a:latin typeface="Roboto Condensed Light" panose="02000000000000000000" pitchFamily="2" charset="0"/>
                <a:cs typeface="Arial Narrow"/>
              </a:rPr>
              <a:t>2013</a:t>
            </a:r>
            <a:r>
              <a:rPr lang="en-CA" sz="1200" spc="-30">
                <a:solidFill>
                  <a:srgbClr val="2576B7"/>
                </a:solidFill>
                <a:latin typeface="Roboto Condensed Light" panose="02000000000000000000" pitchFamily="2" charset="0"/>
                <a:cs typeface="Arial Narrow"/>
              </a:rPr>
              <a:t>.</a:t>
            </a:r>
            <a:r>
              <a:rPr lang="en-CA" sz="1200" spc="-61">
                <a:solidFill>
                  <a:srgbClr val="2576B7"/>
                </a:solidFill>
                <a:latin typeface="Roboto Condensed Light" panose="02000000000000000000" pitchFamily="2" charset="0"/>
                <a:cs typeface="Arial Narrow"/>
              </a:rPr>
              <a:t> </a:t>
            </a:r>
            <a:r>
              <a:rPr lang="en-CA" sz="1200" spc="-36">
                <a:solidFill>
                  <a:srgbClr val="2576B7"/>
                </a:solidFill>
                <a:latin typeface="Roboto Condensed Light" panose="02000000000000000000" pitchFamily="2" charset="0"/>
                <a:cs typeface="Arial Narrow"/>
              </a:rPr>
              <a:t>&lt;</a:t>
            </a:r>
            <a:r>
              <a:rPr lang="en-CA" sz="1200" spc="-36">
                <a:solidFill>
                  <a:srgbClr val="2576B7"/>
                </a:solidFill>
                <a:latin typeface="Roboto Condensed Light" panose="02000000000000000000" pitchFamily="2" charset="0"/>
                <a:cs typeface="Arial Narrow"/>
                <a:hlinkClick r:id="rId6">
                  <a:extLst>
                    <a:ext uri="{A12FA001-AC4F-418D-AE19-62706E023703}">
                      <ahyp:hlinkClr xmlns:ahyp="http://schemas.microsoft.com/office/drawing/2018/hyperlinkcolor" val="tx"/>
                    </a:ext>
                  </a:extLst>
                </a:hlinkClick>
              </a:rPr>
              <a:t>http://ryanestis.com/adobe-interview/&gt;</a:t>
            </a:r>
            <a:r>
              <a:rPr lang="en-CA" sz="1200" spc="-36">
                <a:solidFill>
                  <a:srgbClr val="2576B7"/>
                </a:solidFill>
                <a:latin typeface="Roboto Condensed Light" panose="02000000000000000000" pitchFamily="2" charset="0"/>
                <a:cs typeface="Arial Narrow"/>
              </a:rPr>
              <a:t>.</a:t>
            </a:r>
            <a:endParaRPr lang="en-CA" sz="1200">
              <a:solidFill>
                <a:srgbClr val="2576B7"/>
              </a:solidFill>
              <a:latin typeface="Roboto Condensed Light" panose="02000000000000000000" pitchFamily="2" charset="0"/>
              <a:cs typeface="Arial Narrow"/>
            </a:endParaRPr>
          </a:p>
          <a:p>
            <a:pPr marL="0" lvl="0" indent="0" algn="l">
              <a:lnSpc>
                <a:spcPct val="110000"/>
              </a:lnSpc>
              <a:spcAft>
                <a:spcPts val="1200"/>
              </a:spcAft>
              <a:buFont typeface="Arial" panose="020B0604020202020204" pitchFamily="34" charset="0"/>
              <a:buNone/>
            </a:pPr>
            <a:endParaRPr lang="en-US" sz="1200">
              <a:solidFill>
                <a:srgbClr val="000000"/>
              </a:solidFill>
            </a:endParaRPr>
          </a:p>
          <a:p>
            <a:pPr marL="0" indent="0" algn="l">
              <a:lnSpc>
                <a:spcPct val="110000"/>
              </a:lnSpc>
              <a:spcAft>
                <a:spcPts val="1200"/>
              </a:spcAft>
              <a:buFont typeface="Arial" panose="020B0604020202020204" pitchFamily="34" charset="0"/>
              <a:buNone/>
              <a:tabLst/>
            </a:pPr>
            <a:endParaRPr lang="en-US" sz="1200">
              <a:solidFill>
                <a:srgbClr val="000000"/>
              </a:solidFill>
              <a:latin typeface="Roboto Condensed Light" panose="02000000000000000000" pitchFamily="2" charset="0"/>
              <a:ea typeface="Roboto Condensed Light" panose="02000000000000000000" pitchFamily="2" charset="0"/>
            </a:endParaRPr>
          </a:p>
          <a:p>
            <a:pPr marL="179388" indent="-179388" algn="l">
              <a:lnSpc>
                <a:spcPct val="110000"/>
              </a:lnSpc>
              <a:spcAft>
                <a:spcPts val="1200"/>
              </a:spcAft>
              <a:buFont typeface="Arial" panose="020B0604020202020204" pitchFamily="34" charset="0"/>
              <a:buChar char="•"/>
              <a:tabLst/>
            </a:pPr>
            <a:endParaRPr lang="en-US" sz="1200" err="1">
              <a:solidFill>
                <a:srgbClr val="000000"/>
              </a:solidFill>
              <a:latin typeface="Roboto Condensed Light" panose="02000000000000000000" pitchFamily="2" charset="0"/>
              <a:ea typeface="Roboto Condensed Light" panose="02000000000000000000" pitchFamily="2" charset="0"/>
            </a:endParaRPr>
          </a:p>
        </p:txBody>
      </p:sp>
      <p:sp>
        <p:nvSpPr>
          <p:cNvPr id="8" name="Text Placeholder 10">
            <a:extLst>
              <a:ext uri="{FF2B5EF4-FFF2-40B4-BE49-F238E27FC236}">
                <a16:creationId xmlns:a16="http://schemas.microsoft.com/office/drawing/2014/main" id="{1EAEE0FF-8280-464B-BE45-2710E99284E9}"/>
              </a:ext>
            </a:extLst>
          </p:cNvPr>
          <p:cNvSpPr>
            <a:spLocks noGrp="1"/>
          </p:cNvSpPr>
          <p:nvPr>
            <p:ph type="body" sz="quarter" idx="14" hasCustomPrompt="1"/>
          </p:nvPr>
        </p:nvSpPr>
        <p:spPr>
          <a:xfrm>
            <a:off x="6204730" y="1552499"/>
            <a:ext cx="5477019" cy="4503847"/>
          </a:xfrm>
          <a:prstGeom prst="rect">
            <a:avLst/>
          </a:prstGeom>
        </p:spPr>
        <p:txBody>
          <a:bodyPr lIns="0" tIns="0" rIns="0" bIns="0">
            <a:noAutofit/>
          </a:bodyPr>
          <a:lstStyle>
            <a:lvl1pPr marL="179370" marR="182502" indent="-179370" algn="l">
              <a:lnSpc>
                <a:spcPct val="110000"/>
              </a:lnSpc>
              <a:spcBef>
                <a:spcPts val="3"/>
              </a:spcBef>
              <a:spcAft>
                <a:spcPts val="1200"/>
              </a:spcAft>
              <a:buFont typeface="Arial" panose="020B0604020202020204" pitchFamily="34" charset="0"/>
              <a:buChar char="•"/>
              <a:tabLst/>
              <a:defRPr sz="1600" baseline="0">
                <a:solidFill>
                  <a:srgbClr val="2576B7"/>
                </a:solidFill>
                <a:latin typeface="Roboto Condensed Light" panose="02000000000000000000" pitchFamily="2" charset="0"/>
              </a:defRPr>
            </a:lvl1pPr>
          </a:lstStyle>
          <a:p>
            <a:pPr marL="7701" marR="242975" indent="0" algn="l">
              <a:lnSpc>
                <a:spcPct val="110000"/>
              </a:lnSpc>
              <a:spcBef>
                <a:spcPts val="55"/>
              </a:spcBef>
              <a:spcAft>
                <a:spcPts val="1200"/>
              </a:spcAft>
              <a:buFont typeface="Arial" panose="020B0604020202020204" pitchFamily="34" charset="0"/>
              <a:buNone/>
            </a:pPr>
            <a:r>
              <a:rPr lang="en-CA" sz="1200" spc="-30" err="1">
                <a:solidFill>
                  <a:srgbClr val="000000"/>
                </a:solidFill>
                <a:latin typeface="Roboto Condensed Light" panose="02000000000000000000" pitchFamily="2" charset="0"/>
                <a:cs typeface="Arial Narrow"/>
              </a:rPr>
              <a:t>Bersin</a:t>
            </a:r>
            <a:r>
              <a:rPr lang="en-CA" sz="1200" spc="-30">
                <a:solidFill>
                  <a:srgbClr val="000000"/>
                </a:solidFill>
                <a:latin typeface="Roboto Condensed Light" panose="02000000000000000000" pitchFamily="2" charset="0"/>
                <a:cs typeface="Arial Narrow"/>
              </a:rPr>
              <a:t>,</a:t>
            </a:r>
            <a:r>
              <a:rPr lang="en-CA" sz="1200" spc="-64">
                <a:solidFill>
                  <a:srgbClr val="000000"/>
                </a:solidFill>
                <a:latin typeface="Roboto Condensed Light" panose="02000000000000000000" pitchFamily="2" charset="0"/>
                <a:cs typeface="Arial Narrow"/>
              </a:rPr>
              <a:t> </a:t>
            </a:r>
            <a:r>
              <a:rPr lang="en-CA" sz="1200" spc="-30">
                <a:solidFill>
                  <a:srgbClr val="000000"/>
                </a:solidFill>
                <a:latin typeface="Roboto Condensed Light" panose="02000000000000000000" pitchFamily="2" charset="0"/>
                <a:cs typeface="Arial Narrow"/>
              </a:rPr>
              <a:t>Josh.</a:t>
            </a:r>
            <a:r>
              <a:rPr lang="en-CA" sz="1200" spc="-64">
                <a:solidFill>
                  <a:srgbClr val="000000"/>
                </a:solidFill>
                <a:latin typeface="Roboto Condensed Light" panose="02000000000000000000" pitchFamily="2" charset="0"/>
                <a:cs typeface="Arial Narrow"/>
              </a:rPr>
              <a:t> </a:t>
            </a:r>
            <a:r>
              <a:rPr lang="en-CA" sz="1200" spc="-33">
                <a:solidFill>
                  <a:srgbClr val="000000"/>
                </a:solidFill>
                <a:latin typeface="Roboto Condensed Light" panose="02000000000000000000" pitchFamily="2" charset="0"/>
                <a:cs typeface="Arial Narrow"/>
              </a:rPr>
              <a:t>“Time</a:t>
            </a:r>
            <a:r>
              <a:rPr lang="en-CA" sz="1200" spc="-64">
                <a:solidFill>
                  <a:srgbClr val="000000"/>
                </a:solidFill>
                <a:latin typeface="Roboto Condensed Light" panose="02000000000000000000" pitchFamily="2" charset="0"/>
                <a:cs typeface="Arial Narrow"/>
              </a:rPr>
              <a:t> </a:t>
            </a:r>
            <a:r>
              <a:rPr lang="en-CA" sz="1200" spc="-18">
                <a:solidFill>
                  <a:srgbClr val="000000"/>
                </a:solidFill>
                <a:latin typeface="Roboto Condensed Light" panose="02000000000000000000" pitchFamily="2" charset="0"/>
                <a:cs typeface="Arial Narrow"/>
              </a:rPr>
              <a:t>to</a:t>
            </a:r>
            <a:r>
              <a:rPr lang="en-CA" sz="1200" spc="-64">
                <a:solidFill>
                  <a:srgbClr val="000000"/>
                </a:solidFill>
                <a:latin typeface="Roboto Condensed Light" panose="02000000000000000000" pitchFamily="2" charset="0"/>
                <a:cs typeface="Arial Narrow"/>
              </a:rPr>
              <a:t> </a:t>
            </a:r>
            <a:r>
              <a:rPr lang="en-CA" sz="1200" spc="-30">
                <a:solidFill>
                  <a:srgbClr val="000000"/>
                </a:solidFill>
                <a:latin typeface="Roboto Condensed Light" panose="02000000000000000000" pitchFamily="2" charset="0"/>
                <a:cs typeface="Arial Narrow"/>
              </a:rPr>
              <a:t>Scrap</a:t>
            </a:r>
            <a:r>
              <a:rPr lang="en-CA" sz="1200" spc="-64">
                <a:solidFill>
                  <a:srgbClr val="000000"/>
                </a:solidFill>
                <a:latin typeface="Roboto Condensed Light" panose="02000000000000000000" pitchFamily="2" charset="0"/>
                <a:cs typeface="Arial Narrow"/>
              </a:rPr>
              <a:t> </a:t>
            </a:r>
            <a:r>
              <a:rPr lang="en-CA" sz="1200" spc="-33">
                <a:solidFill>
                  <a:srgbClr val="000000"/>
                </a:solidFill>
                <a:latin typeface="Roboto Condensed Light" panose="02000000000000000000" pitchFamily="2" charset="0"/>
                <a:cs typeface="Arial Narrow"/>
              </a:rPr>
              <a:t>Performance</a:t>
            </a:r>
            <a:r>
              <a:rPr lang="en-CA" sz="1200" spc="-121">
                <a:solidFill>
                  <a:srgbClr val="000000"/>
                </a:solidFill>
                <a:latin typeface="Roboto Condensed Light" panose="02000000000000000000" pitchFamily="2" charset="0"/>
                <a:cs typeface="Arial Narrow"/>
              </a:rPr>
              <a:t> </a:t>
            </a:r>
            <a:r>
              <a:rPr lang="en-CA" sz="1200" spc="-33">
                <a:solidFill>
                  <a:srgbClr val="000000"/>
                </a:solidFill>
                <a:latin typeface="Roboto Condensed Light" panose="02000000000000000000" pitchFamily="2" charset="0"/>
                <a:cs typeface="Arial Narrow"/>
              </a:rPr>
              <a:t>Appraisals?”</a:t>
            </a:r>
            <a:r>
              <a:rPr lang="en-CA" sz="1200" spc="-64">
                <a:solidFill>
                  <a:srgbClr val="000000"/>
                </a:solidFill>
                <a:latin typeface="Roboto Condensed Light" panose="02000000000000000000" pitchFamily="2" charset="0"/>
                <a:cs typeface="Arial Narrow"/>
              </a:rPr>
              <a:t> </a:t>
            </a:r>
            <a:r>
              <a:rPr lang="en-CA" sz="1200" spc="-30">
                <a:solidFill>
                  <a:srgbClr val="000000"/>
                </a:solidFill>
                <a:latin typeface="Roboto Condensed Light" panose="02000000000000000000" pitchFamily="2" charset="0"/>
                <a:cs typeface="Arial Narrow"/>
              </a:rPr>
              <a:t>Forbes</a:t>
            </a:r>
            <a:r>
              <a:rPr lang="en-CA" sz="1200" spc="-61">
                <a:solidFill>
                  <a:srgbClr val="000000"/>
                </a:solidFill>
                <a:latin typeface="Roboto Condensed Light" panose="02000000000000000000" pitchFamily="2" charset="0"/>
                <a:cs typeface="Arial Narrow"/>
              </a:rPr>
              <a:t> </a:t>
            </a:r>
            <a:r>
              <a:rPr lang="en-CA" sz="1200" spc="-33">
                <a:solidFill>
                  <a:srgbClr val="000000"/>
                </a:solidFill>
                <a:latin typeface="Roboto Condensed Light" panose="02000000000000000000" pitchFamily="2" charset="0"/>
                <a:cs typeface="Arial Narrow"/>
              </a:rPr>
              <a:t>Magazine.</a:t>
            </a:r>
            <a:r>
              <a:rPr lang="en-CA" sz="1200" spc="-64">
                <a:solidFill>
                  <a:srgbClr val="000000"/>
                </a:solidFill>
                <a:latin typeface="Roboto Condensed Light" panose="02000000000000000000" pitchFamily="2" charset="0"/>
                <a:cs typeface="Arial Narrow"/>
              </a:rPr>
              <a:t> </a:t>
            </a:r>
            <a:r>
              <a:rPr lang="en-CA" sz="1200" spc="-3">
                <a:solidFill>
                  <a:srgbClr val="000000"/>
                </a:solidFill>
                <a:latin typeface="Roboto Condensed Light" panose="02000000000000000000" pitchFamily="2" charset="0"/>
                <a:cs typeface="Arial Narrow"/>
              </a:rPr>
              <a:t>5</a:t>
            </a:r>
            <a:r>
              <a:rPr lang="en-CA" sz="1200" spc="-64">
                <a:solidFill>
                  <a:srgbClr val="000000"/>
                </a:solidFill>
                <a:latin typeface="Roboto Condensed Light" panose="02000000000000000000" pitchFamily="2" charset="0"/>
                <a:cs typeface="Arial Narrow"/>
              </a:rPr>
              <a:t> </a:t>
            </a:r>
            <a:r>
              <a:rPr lang="en-CA" sz="1200" spc="-27">
                <a:solidFill>
                  <a:srgbClr val="000000"/>
                </a:solidFill>
                <a:latin typeface="Roboto Condensed Light" panose="02000000000000000000" pitchFamily="2" charset="0"/>
                <a:cs typeface="Arial Narrow"/>
              </a:rPr>
              <a:t>June</a:t>
            </a:r>
            <a:r>
              <a:rPr lang="en-CA" sz="1200" spc="-64">
                <a:solidFill>
                  <a:srgbClr val="000000"/>
                </a:solidFill>
                <a:latin typeface="Roboto Condensed Light" panose="02000000000000000000" pitchFamily="2" charset="0"/>
                <a:cs typeface="Arial Narrow"/>
              </a:rPr>
              <a:t> </a:t>
            </a:r>
            <a:r>
              <a:rPr lang="en-CA" sz="1200" spc="-30">
                <a:solidFill>
                  <a:srgbClr val="000000"/>
                </a:solidFill>
                <a:latin typeface="Roboto Condensed Light" panose="02000000000000000000" pitchFamily="2" charset="0"/>
                <a:cs typeface="Arial Narrow"/>
              </a:rPr>
              <a:t>2013.</a:t>
            </a:r>
            <a:r>
              <a:rPr lang="en-CA" sz="1200" spc="-64">
                <a:solidFill>
                  <a:srgbClr val="000000"/>
                </a:solidFill>
                <a:latin typeface="Roboto Condensed Light" panose="02000000000000000000" pitchFamily="2" charset="0"/>
                <a:cs typeface="Arial Narrow"/>
              </a:rPr>
              <a:t> </a:t>
            </a:r>
            <a:r>
              <a:rPr lang="en-CA" sz="1200" spc="-42">
                <a:solidFill>
                  <a:srgbClr val="000000"/>
                </a:solidFill>
                <a:latin typeface="Roboto Condensed Light" panose="02000000000000000000" pitchFamily="2" charset="0"/>
                <a:cs typeface="Arial Narrow"/>
              </a:rPr>
              <a:t>Web.  </a:t>
            </a:r>
            <a:r>
              <a:rPr lang="en-CA" sz="1200" spc="-21">
                <a:solidFill>
                  <a:srgbClr val="000000"/>
                </a:solidFill>
                <a:latin typeface="Roboto Condensed Light" panose="02000000000000000000" pitchFamily="2" charset="0"/>
                <a:cs typeface="Arial Narrow"/>
              </a:rPr>
              <a:t>30 </a:t>
            </a:r>
            <a:r>
              <a:rPr lang="en-CA" sz="1200" spc="-24">
                <a:solidFill>
                  <a:srgbClr val="000000"/>
                </a:solidFill>
                <a:latin typeface="Roboto Condensed Light" panose="02000000000000000000" pitchFamily="2" charset="0"/>
                <a:cs typeface="Arial Narrow"/>
              </a:rPr>
              <a:t>Oct </a:t>
            </a:r>
            <a:r>
              <a:rPr lang="en-CA" sz="1200" spc="-30">
                <a:solidFill>
                  <a:srgbClr val="000000"/>
                </a:solidFill>
                <a:latin typeface="Roboto Condensed Light" panose="02000000000000000000" pitchFamily="2" charset="0"/>
                <a:cs typeface="Arial Narrow"/>
              </a:rPr>
              <a:t>2013. </a:t>
            </a:r>
            <a:r>
              <a:rPr lang="en-CA" sz="1200" spc="-36">
                <a:solidFill>
                  <a:srgbClr val="2576B7"/>
                </a:solidFill>
                <a:latin typeface="Roboto Condensed Light" panose="02000000000000000000" pitchFamily="2" charset="0"/>
                <a:cs typeface="Arial Narrow"/>
                <a:hlinkClick r:id="rId2">
                  <a:extLst>
                    <a:ext uri="{A12FA001-AC4F-418D-AE19-62706E023703}">
                      <ahyp:hlinkClr xmlns:ahyp="http://schemas.microsoft.com/office/drawing/2018/hyperlinkcolor" val="tx"/>
                    </a:ext>
                  </a:extLst>
                </a:hlinkClick>
              </a:rPr>
              <a:t>&lt;http://www.forbes.com/sites/joshbersin/2013/05/06/time-to-scrap-performance- </a:t>
            </a:r>
            <a:r>
              <a:rPr lang="en-CA" sz="1200" spc="-36">
                <a:solidFill>
                  <a:srgbClr val="2576B7"/>
                </a:solidFill>
                <a:latin typeface="Roboto Condensed Light" panose="02000000000000000000" pitchFamily="2" charset="0"/>
                <a:cs typeface="Arial Narrow"/>
              </a:rPr>
              <a:t> </a:t>
            </a:r>
            <a:r>
              <a:rPr lang="en-CA" sz="1200" spc="-33">
                <a:solidFill>
                  <a:srgbClr val="2576B7"/>
                </a:solidFill>
                <a:latin typeface="Roboto Condensed Light" panose="02000000000000000000" pitchFamily="2" charset="0"/>
                <a:cs typeface="Arial Narrow"/>
              </a:rPr>
              <a:t>appraisals/&gt;.</a:t>
            </a:r>
            <a:endParaRPr lang="en-CA" sz="1200" spc="0">
              <a:solidFill>
                <a:srgbClr val="2576B7"/>
              </a:solidFill>
              <a:latin typeface="Roboto Condensed Light" panose="02000000000000000000" pitchFamily="2" charset="0"/>
              <a:cs typeface="Times New Roman"/>
            </a:endParaRPr>
          </a:p>
          <a:p>
            <a:pPr marL="7701" marR="242975" indent="0" algn="l">
              <a:lnSpc>
                <a:spcPct val="110000"/>
              </a:lnSpc>
              <a:spcBef>
                <a:spcPts val="55"/>
              </a:spcBef>
              <a:spcAft>
                <a:spcPts val="1200"/>
              </a:spcAft>
              <a:buFont typeface="Arial" panose="020B0604020202020204" pitchFamily="34" charset="0"/>
              <a:buNone/>
            </a:pPr>
            <a:r>
              <a:rPr lang="en-CA" sz="1200" spc="-30">
                <a:solidFill>
                  <a:srgbClr val="000000"/>
                </a:solidFill>
                <a:latin typeface="Roboto Condensed Light" panose="02000000000000000000" pitchFamily="2" charset="0"/>
                <a:cs typeface="Arial Narrow"/>
              </a:rPr>
              <a:t>Cheese,</a:t>
            </a:r>
            <a:r>
              <a:rPr lang="en-CA" sz="1200" spc="-67">
                <a:solidFill>
                  <a:srgbClr val="000000"/>
                </a:solidFill>
                <a:latin typeface="Roboto Condensed Light" panose="02000000000000000000" pitchFamily="2" charset="0"/>
                <a:cs typeface="Arial Narrow"/>
              </a:rPr>
              <a:t> </a:t>
            </a:r>
            <a:r>
              <a:rPr lang="en-CA" sz="1200" spc="-39">
                <a:solidFill>
                  <a:srgbClr val="000000"/>
                </a:solidFill>
                <a:latin typeface="Roboto Condensed Light" panose="02000000000000000000" pitchFamily="2" charset="0"/>
                <a:cs typeface="Arial Narrow"/>
              </a:rPr>
              <a:t>Peter,</a:t>
            </a:r>
            <a:r>
              <a:rPr lang="en-CA" sz="1200" spc="-64">
                <a:solidFill>
                  <a:srgbClr val="000000"/>
                </a:solidFill>
                <a:latin typeface="Roboto Condensed Light" panose="02000000000000000000" pitchFamily="2" charset="0"/>
                <a:cs typeface="Arial Narrow"/>
              </a:rPr>
              <a:t> </a:t>
            </a:r>
            <a:r>
              <a:rPr lang="en-CA" sz="1200" spc="-18">
                <a:solidFill>
                  <a:srgbClr val="000000"/>
                </a:solidFill>
                <a:latin typeface="Roboto Condensed Light" panose="02000000000000000000" pitchFamily="2" charset="0"/>
                <a:cs typeface="Arial Narrow"/>
              </a:rPr>
              <a:t>et</a:t>
            </a:r>
            <a:r>
              <a:rPr lang="en-CA" sz="1200" spc="-64">
                <a:solidFill>
                  <a:srgbClr val="000000"/>
                </a:solidFill>
                <a:latin typeface="Roboto Condensed Light" panose="02000000000000000000" pitchFamily="2" charset="0"/>
                <a:cs typeface="Arial Narrow"/>
              </a:rPr>
              <a:t> </a:t>
            </a:r>
            <a:r>
              <a:rPr lang="en-CA" sz="1200" spc="-24">
                <a:solidFill>
                  <a:srgbClr val="000000"/>
                </a:solidFill>
                <a:latin typeface="Roboto Condensed Light" panose="02000000000000000000" pitchFamily="2" charset="0"/>
                <a:cs typeface="Arial Narrow"/>
              </a:rPr>
              <a:t>al.</a:t>
            </a:r>
            <a:r>
              <a:rPr lang="en-CA" sz="1200" spc="-64">
                <a:solidFill>
                  <a:srgbClr val="000000"/>
                </a:solidFill>
                <a:latin typeface="Roboto Condensed Light" panose="02000000000000000000" pitchFamily="2" charset="0"/>
                <a:cs typeface="Arial Narrow"/>
              </a:rPr>
              <a:t> </a:t>
            </a:r>
            <a:r>
              <a:rPr lang="en-CA" sz="1200" spc="-3">
                <a:solidFill>
                  <a:srgbClr val="000000"/>
                </a:solidFill>
                <a:latin typeface="Roboto Condensed Light" panose="02000000000000000000" pitchFamily="2" charset="0"/>
                <a:cs typeface="Arial Narrow"/>
              </a:rPr>
              <a:t>“</a:t>
            </a:r>
            <a:r>
              <a:rPr lang="en-CA" sz="1200" spc="-64">
                <a:solidFill>
                  <a:srgbClr val="000000"/>
                </a:solidFill>
                <a:latin typeface="Roboto Condensed Light" panose="02000000000000000000" pitchFamily="2" charset="0"/>
                <a:cs typeface="Arial Narrow"/>
              </a:rPr>
              <a:t> </a:t>
            </a:r>
            <a:r>
              <a:rPr lang="en-CA" sz="1200" spc="-33">
                <a:solidFill>
                  <a:srgbClr val="000000"/>
                </a:solidFill>
                <a:latin typeface="Roboto Condensed Light" panose="02000000000000000000" pitchFamily="2" charset="0"/>
                <a:cs typeface="Arial Narrow"/>
              </a:rPr>
              <a:t>Creating</a:t>
            </a:r>
            <a:r>
              <a:rPr lang="en-CA" sz="1200" spc="-64">
                <a:solidFill>
                  <a:srgbClr val="000000"/>
                </a:solidFill>
                <a:latin typeface="Roboto Condensed Light" panose="02000000000000000000" pitchFamily="2" charset="0"/>
                <a:cs typeface="Arial Narrow"/>
              </a:rPr>
              <a:t> </a:t>
            </a:r>
            <a:r>
              <a:rPr lang="en-CA" sz="1200" spc="-21">
                <a:solidFill>
                  <a:srgbClr val="000000"/>
                </a:solidFill>
                <a:latin typeface="Roboto Condensed Light" panose="02000000000000000000" pitchFamily="2" charset="0"/>
                <a:cs typeface="Arial Narrow"/>
              </a:rPr>
              <a:t>an</a:t>
            </a:r>
            <a:r>
              <a:rPr lang="en-CA" sz="1200" spc="-127">
                <a:solidFill>
                  <a:srgbClr val="000000"/>
                </a:solidFill>
                <a:latin typeface="Roboto Condensed Light" panose="02000000000000000000" pitchFamily="2" charset="0"/>
                <a:cs typeface="Arial Narrow"/>
              </a:rPr>
              <a:t> </a:t>
            </a:r>
            <a:r>
              <a:rPr lang="en-CA" sz="1200" spc="-30">
                <a:solidFill>
                  <a:srgbClr val="000000"/>
                </a:solidFill>
                <a:latin typeface="Roboto Condensed Light" panose="02000000000000000000" pitchFamily="2" charset="0"/>
                <a:cs typeface="Arial Narrow"/>
              </a:rPr>
              <a:t>Agile</a:t>
            </a:r>
            <a:r>
              <a:rPr lang="en-CA" sz="1200" spc="-64">
                <a:solidFill>
                  <a:srgbClr val="000000"/>
                </a:solidFill>
                <a:latin typeface="Roboto Condensed Light" panose="02000000000000000000" pitchFamily="2" charset="0"/>
                <a:cs typeface="Arial Narrow"/>
              </a:rPr>
              <a:t> </a:t>
            </a:r>
            <a:r>
              <a:rPr lang="en-CA" sz="1200" spc="-33">
                <a:solidFill>
                  <a:srgbClr val="000000"/>
                </a:solidFill>
                <a:latin typeface="Roboto Condensed Light" panose="02000000000000000000" pitchFamily="2" charset="0"/>
                <a:cs typeface="Arial Narrow"/>
              </a:rPr>
              <a:t>Organization.”</a:t>
            </a:r>
            <a:r>
              <a:rPr lang="en-CA" sz="1200" spc="-124">
                <a:solidFill>
                  <a:srgbClr val="000000"/>
                </a:solidFill>
                <a:latin typeface="Roboto Condensed Light" panose="02000000000000000000" pitchFamily="2" charset="0"/>
                <a:cs typeface="Arial Narrow"/>
              </a:rPr>
              <a:t> </a:t>
            </a:r>
            <a:r>
              <a:rPr lang="en-CA" sz="1200" spc="-33">
                <a:solidFill>
                  <a:srgbClr val="000000"/>
                </a:solidFill>
                <a:latin typeface="Roboto Condensed Light" panose="02000000000000000000" pitchFamily="2" charset="0"/>
                <a:cs typeface="Arial Narrow"/>
              </a:rPr>
              <a:t>Accenture.</a:t>
            </a:r>
            <a:r>
              <a:rPr lang="en-CA" sz="1200" spc="-64">
                <a:solidFill>
                  <a:srgbClr val="000000"/>
                </a:solidFill>
                <a:latin typeface="Roboto Condensed Light" panose="02000000000000000000" pitchFamily="2" charset="0"/>
                <a:cs typeface="Arial Narrow"/>
              </a:rPr>
              <a:t> </a:t>
            </a:r>
            <a:r>
              <a:rPr lang="en-CA" sz="1200" spc="-27">
                <a:solidFill>
                  <a:srgbClr val="000000"/>
                </a:solidFill>
                <a:latin typeface="Roboto Condensed Light" panose="02000000000000000000" pitchFamily="2" charset="0"/>
                <a:cs typeface="Arial Narrow"/>
              </a:rPr>
              <a:t>Oct.</a:t>
            </a:r>
            <a:r>
              <a:rPr lang="en-CA" sz="1200" spc="-67">
                <a:solidFill>
                  <a:srgbClr val="000000"/>
                </a:solidFill>
                <a:latin typeface="Roboto Condensed Light" panose="02000000000000000000" pitchFamily="2" charset="0"/>
                <a:cs typeface="Arial Narrow"/>
              </a:rPr>
              <a:t> </a:t>
            </a:r>
            <a:r>
              <a:rPr lang="en-CA" sz="1200" spc="-30">
                <a:solidFill>
                  <a:srgbClr val="000000"/>
                </a:solidFill>
                <a:latin typeface="Roboto Condensed Light" panose="02000000000000000000" pitchFamily="2" charset="0"/>
                <a:cs typeface="Arial Narrow"/>
              </a:rPr>
              <a:t>2009.</a:t>
            </a:r>
            <a:r>
              <a:rPr lang="en-CA" sz="1200" spc="-64">
                <a:solidFill>
                  <a:srgbClr val="000000"/>
                </a:solidFill>
                <a:latin typeface="Roboto Condensed Light" panose="02000000000000000000" pitchFamily="2" charset="0"/>
                <a:cs typeface="Arial Narrow"/>
              </a:rPr>
              <a:t> </a:t>
            </a:r>
            <a:r>
              <a:rPr lang="en-CA" sz="1200" spc="-33">
                <a:solidFill>
                  <a:srgbClr val="000000"/>
                </a:solidFill>
                <a:latin typeface="Roboto Condensed Light" panose="02000000000000000000" pitchFamily="2" charset="0"/>
                <a:cs typeface="Arial Narrow"/>
              </a:rPr>
              <a:t>Web.</a:t>
            </a:r>
            <a:r>
              <a:rPr lang="en-CA" sz="1200" spc="-64">
                <a:solidFill>
                  <a:srgbClr val="000000"/>
                </a:solidFill>
                <a:latin typeface="Roboto Condensed Light" panose="02000000000000000000" pitchFamily="2" charset="0"/>
                <a:cs typeface="Arial Narrow"/>
              </a:rPr>
              <a:t> </a:t>
            </a:r>
            <a:r>
              <a:rPr lang="en-CA" sz="1200" spc="-49">
                <a:solidFill>
                  <a:srgbClr val="000000"/>
                </a:solidFill>
                <a:latin typeface="Roboto Condensed Light" panose="02000000000000000000" pitchFamily="2" charset="0"/>
                <a:cs typeface="Arial Narrow"/>
              </a:rPr>
              <a:t>Nov.</a:t>
            </a:r>
            <a:r>
              <a:rPr lang="en-CA" sz="1200" spc="-64">
                <a:solidFill>
                  <a:srgbClr val="000000"/>
                </a:solidFill>
                <a:latin typeface="Roboto Condensed Light" panose="02000000000000000000" pitchFamily="2" charset="0"/>
                <a:cs typeface="Arial Narrow"/>
              </a:rPr>
              <a:t> </a:t>
            </a:r>
            <a:r>
              <a:rPr lang="en-CA" sz="1200" spc="-36">
                <a:solidFill>
                  <a:srgbClr val="000000"/>
                </a:solidFill>
                <a:latin typeface="Roboto Condensed Light" panose="02000000000000000000" pitchFamily="2" charset="0"/>
                <a:cs typeface="Arial Narrow"/>
              </a:rPr>
              <a:t>2013.</a:t>
            </a:r>
            <a:br>
              <a:rPr lang="en-CA" sz="1200" spc="0">
                <a:solidFill>
                  <a:srgbClr val="000000"/>
                </a:solidFill>
                <a:latin typeface="Roboto Condensed Light" panose="02000000000000000000" pitchFamily="2" charset="0"/>
                <a:cs typeface="Arial Narrow"/>
              </a:rPr>
            </a:br>
            <a:r>
              <a:rPr lang="en-CA" sz="1200" spc="-36">
                <a:solidFill>
                  <a:srgbClr val="2576B7"/>
                </a:solidFill>
                <a:latin typeface="Roboto Condensed Light" panose="02000000000000000000" pitchFamily="2" charset="0"/>
                <a:cs typeface="Arial Narrow"/>
                <a:hlinkClick r:id="rId3">
                  <a:extLst>
                    <a:ext uri="{A12FA001-AC4F-418D-AE19-62706E023703}">
                      <ahyp:hlinkClr xmlns:ahyp="http://schemas.microsoft.com/office/drawing/2018/hyperlinkcolor" val="tx"/>
                    </a:ext>
                  </a:extLst>
                </a:hlinkClick>
              </a:rPr>
              <a:t>&lt;http://www.accenture.com/SiteCollectionDocuments/PDF/OutlookPDF_AgileOrganization_02. </a:t>
            </a:r>
            <a:r>
              <a:rPr lang="en-CA" sz="1200" spc="-36">
                <a:solidFill>
                  <a:srgbClr val="2576B7"/>
                </a:solidFill>
                <a:latin typeface="Roboto Condensed Light" panose="02000000000000000000" pitchFamily="2" charset="0"/>
                <a:cs typeface="Arial Narrow"/>
              </a:rPr>
              <a:t> </a:t>
            </a:r>
            <a:r>
              <a:rPr lang="en-CA" sz="1200" spc="-30">
                <a:solidFill>
                  <a:srgbClr val="2576B7"/>
                </a:solidFill>
                <a:latin typeface="Roboto Condensed Light" panose="02000000000000000000" pitchFamily="2" charset="0"/>
                <a:cs typeface="Arial Narrow"/>
              </a:rPr>
              <a:t>pdf&gt;.</a:t>
            </a:r>
            <a:endParaRPr lang="en-CA" sz="1200" spc="0">
              <a:solidFill>
                <a:srgbClr val="2576B7"/>
              </a:solidFill>
              <a:latin typeface="Roboto Condensed Light" panose="02000000000000000000" pitchFamily="2" charset="0"/>
              <a:cs typeface="Times New Roman"/>
            </a:endParaRPr>
          </a:p>
          <a:p>
            <a:pPr marL="7701" marR="242975" indent="0" algn="l">
              <a:lnSpc>
                <a:spcPct val="110000"/>
              </a:lnSpc>
              <a:spcBef>
                <a:spcPts val="55"/>
              </a:spcBef>
              <a:spcAft>
                <a:spcPts val="1200"/>
              </a:spcAft>
              <a:buFont typeface="Arial" panose="020B0604020202020204" pitchFamily="34" charset="0"/>
              <a:buNone/>
            </a:pPr>
            <a:r>
              <a:rPr lang="en-CA" sz="1200" spc="-30" err="1">
                <a:solidFill>
                  <a:srgbClr val="000000"/>
                </a:solidFill>
                <a:latin typeface="Roboto Condensed Light" panose="02000000000000000000" pitchFamily="2" charset="0"/>
                <a:cs typeface="Arial Narrow"/>
              </a:rPr>
              <a:t>Croxon</a:t>
            </a:r>
            <a:r>
              <a:rPr lang="en-CA" sz="1200" spc="-30">
                <a:solidFill>
                  <a:srgbClr val="000000"/>
                </a:solidFill>
                <a:latin typeface="Roboto Condensed Light" panose="02000000000000000000" pitchFamily="2" charset="0"/>
                <a:cs typeface="Arial Narrow"/>
              </a:rPr>
              <a:t>,</a:t>
            </a:r>
            <a:r>
              <a:rPr lang="en-CA" sz="1200" spc="-67">
                <a:solidFill>
                  <a:srgbClr val="000000"/>
                </a:solidFill>
                <a:latin typeface="Roboto Condensed Light" panose="02000000000000000000" pitchFamily="2" charset="0"/>
                <a:cs typeface="Arial Narrow"/>
              </a:rPr>
              <a:t> </a:t>
            </a:r>
            <a:r>
              <a:rPr lang="en-CA" sz="1200" spc="-30">
                <a:solidFill>
                  <a:srgbClr val="000000"/>
                </a:solidFill>
                <a:latin typeface="Roboto Condensed Light" panose="02000000000000000000" pitchFamily="2" charset="0"/>
                <a:cs typeface="Arial Narrow"/>
              </a:rPr>
              <a:t>Bruce</a:t>
            </a:r>
            <a:r>
              <a:rPr lang="en-CA" sz="1200" spc="-67">
                <a:solidFill>
                  <a:srgbClr val="000000"/>
                </a:solidFill>
                <a:latin typeface="Roboto Condensed Light" panose="02000000000000000000" pitchFamily="2" charset="0"/>
                <a:cs typeface="Arial Narrow"/>
              </a:rPr>
              <a:t> </a:t>
            </a:r>
            <a:r>
              <a:rPr lang="en-CA" sz="1200" spc="-18">
                <a:solidFill>
                  <a:srgbClr val="000000"/>
                </a:solidFill>
                <a:latin typeface="Roboto Condensed Light" panose="02000000000000000000" pitchFamily="2" charset="0"/>
                <a:cs typeface="Arial Narrow"/>
              </a:rPr>
              <a:t>et</a:t>
            </a:r>
            <a:r>
              <a:rPr lang="en-CA" sz="1200" spc="-64">
                <a:solidFill>
                  <a:srgbClr val="000000"/>
                </a:solidFill>
                <a:latin typeface="Roboto Condensed Light" panose="02000000000000000000" pitchFamily="2" charset="0"/>
                <a:cs typeface="Arial Narrow"/>
              </a:rPr>
              <a:t> </a:t>
            </a:r>
            <a:r>
              <a:rPr lang="en-CA" sz="1200" spc="-24">
                <a:solidFill>
                  <a:srgbClr val="000000"/>
                </a:solidFill>
                <a:latin typeface="Roboto Condensed Light" panose="02000000000000000000" pitchFamily="2" charset="0"/>
                <a:cs typeface="Arial Narrow"/>
              </a:rPr>
              <a:t>al.</a:t>
            </a:r>
            <a:r>
              <a:rPr lang="en-CA" sz="1200" spc="-67">
                <a:solidFill>
                  <a:srgbClr val="000000"/>
                </a:solidFill>
                <a:latin typeface="Roboto Condensed Light" panose="02000000000000000000" pitchFamily="2" charset="0"/>
                <a:cs typeface="Arial Narrow"/>
              </a:rPr>
              <a:t> </a:t>
            </a:r>
            <a:r>
              <a:rPr lang="en-CA" sz="1200" spc="-30">
                <a:solidFill>
                  <a:srgbClr val="000000"/>
                </a:solidFill>
                <a:latin typeface="Roboto Condensed Light" panose="02000000000000000000" pitchFamily="2" charset="0"/>
                <a:cs typeface="Arial Narrow"/>
              </a:rPr>
              <a:t>“Dinner</a:t>
            </a:r>
            <a:r>
              <a:rPr lang="en-CA" sz="1200" spc="-67">
                <a:solidFill>
                  <a:srgbClr val="000000"/>
                </a:solidFill>
                <a:latin typeface="Roboto Condensed Light" panose="02000000000000000000" pitchFamily="2" charset="0"/>
                <a:cs typeface="Arial Narrow"/>
              </a:rPr>
              <a:t> </a:t>
            </a:r>
            <a:r>
              <a:rPr lang="en-CA" sz="1200" spc="-30">
                <a:solidFill>
                  <a:srgbClr val="000000"/>
                </a:solidFill>
                <a:latin typeface="Roboto Condensed Light" panose="02000000000000000000" pitchFamily="2" charset="0"/>
                <a:cs typeface="Arial Narrow"/>
              </a:rPr>
              <a:t>Series:</a:t>
            </a:r>
            <a:r>
              <a:rPr lang="en-CA" sz="1200" spc="-64">
                <a:solidFill>
                  <a:srgbClr val="000000"/>
                </a:solidFill>
                <a:latin typeface="Roboto Condensed Light" panose="02000000000000000000" pitchFamily="2" charset="0"/>
                <a:cs typeface="Arial Narrow"/>
              </a:rPr>
              <a:t> </a:t>
            </a:r>
            <a:r>
              <a:rPr lang="en-CA" sz="1200" spc="-33">
                <a:solidFill>
                  <a:srgbClr val="000000"/>
                </a:solidFill>
                <a:latin typeface="Roboto Condensed Light" panose="02000000000000000000" pitchFamily="2" charset="0"/>
                <a:cs typeface="Arial Narrow"/>
              </a:rPr>
              <a:t>Performance</a:t>
            </a:r>
            <a:r>
              <a:rPr lang="en-CA" sz="1200" spc="-67">
                <a:solidFill>
                  <a:srgbClr val="000000"/>
                </a:solidFill>
                <a:latin typeface="Roboto Condensed Light" panose="02000000000000000000" pitchFamily="2" charset="0"/>
                <a:cs typeface="Arial Narrow"/>
              </a:rPr>
              <a:t> </a:t>
            </a:r>
            <a:r>
              <a:rPr lang="en-CA" sz="1200" spc="-33">
                <a:solidFill>
                  <a:srgbClr val="000000"/>
                </a:solidFill>
                <a:latin typeface="Roboto Condensed Light" panose="02000000000000000000" pitchFamily="2" charset="0"/>
                <a:cs typeface="Arial Narrow"/>
              </a:rPr>
              <a:t>Management</a:t>
            </a:r>
            <a:r>
              <a:rPr lang="en-CA" sz="1200" spc="-64">
                <a:solidFill>
                  <a:srgbClr val="000000"/>
                </a:solidFill>
                <a:latin typeface="Roboto Condensed Light" panose="02000000000000000000" pitchFamily="2" charset="0"/>
                <a:cs typeface="Arial Narrow"/>
              </a:rPr>
              <a:t> </a:t>
            </a:r>
            <a:r>
              <a:rPr lang="en-CA" sz="1200" spc="-27">
                <a:solidFill>
                  <a:srgbClr val="000000"/>
                </a:solidFill>
                <a:latin typeface="Roboto Condensed Light" panose="02000000000000000000" pitchFamily="2" charset="0"/>
                <a:cs typeface="Arial Narrow"/>
              </a:rPr>
              <a:t>with</a:t>
            </a:r>
            <a:r>
              <a:rPr lang="en-CA" sz="1200" spc="-67">
                <a:solidFill>
                  <a:srgbClr val="000000"/>
                </a:solidFill>
                <a:latin typeface="Roboto Condensed Light" panose="02000000000000000000" pitchFamily="2" charset="0"/>
                <a:cs typeface="Arial Narrow"/>
              </a:rPr>
              <a:t> </a:t>
            </a:r>
            <a:r>
              <a:rPr lang="en-CA" sz="1200" spc="-30">
                <a:solidFill>
                  <a:srgbClr val="000000"/>
                </a:solidFill>
                <a:latin typeface="Roboto Condensed Light" panose="02000000000000000000" pitchFamily="2" charset="0"/>
                <a:cs typeface="Arial Narrow"/>
              </a:rPr>
              <a:t>Bruce</a:t>
            </a:r>
            <a:r>
              <a:rPr lang="en-CA" sz="1200" spc="-67">
                <a:solidFill>
                  <a:srgbClr val="000000"/>
                </a:solidFill>
                <a:latin typeface="Roboto Condensed Light" panose="02000000000000000000" pitchFamily="2" charset="0"/>
                <a:cs typeface="Arial Narrow"/>
              </a:rPr>
              <a:t> </a:t>
            </a:r>
            <a:r>
              <a:rPr lang="en-CA" sz="1200" spc="-30" err="1">
                <a:solidFill>
                  <a:srgbClr val="000000"/>
                </a:solidFill>
                <a:latin typeface="Roboto Condensed Light" panose="02000000000000000000" pitchFamily="2" charset="0"/>
                <a:cs typeface="Arial Narrow"/>
              </a:rPr>
              <a:t>Croxon</a:t>
            </a:r>
            <a:r>
              <a:rPr lang="en-CA" sz="1200" spc="-64">
                <a:solidFill>
                  <a:srgbClr val="000000"/>
                </a:solidFill>
                <a:latin typeface="Roboto Condensed Light" panose="02000000000000000000" pitchFamily="2" charset="0"/>
                <a:cs typeface="Arial Narrow"/>
              </a:rPr>
              <a:t> </a:t>
            </a:r>
            <a:r>
              <a:rPr lang="en-CA" sz="1200" spc="-27">
                <a:solidFill>
                  <a:srgbClr val="000000"/>
                </a:solidFill>
                <a:latin typeface="Roboto Condensed Light" panose="02000000000000000000" pitchFamily="2" charset="0"/>
                <a:cs typeface="Arial Narrow"/>
              </a:rPr>
              <a:t>from</a:t>
            </a:r>
            <a:r>
              <a:rPr lang="en-CA" sz="1200" spc="-67">
                <a:solidFill>
                  <a:srgbClr val="000000"/>
                </a:solidFill>
                <a:latin typeface="Roboto Condensed Light" panose="02000000000000000000" pitchFamily="2" charset="0"/>
                <a:cs typeface="Arial Narrow"/>
              </a:rPr>
              <a:t> </a:t>
            </a:r>
            <a:r>
              <a:rPr lang="en-CA" sz="1200" spc="-33">
                <a:solidFill>
                  <a:srgbClr val="000000"/>
                </a:solidFill>
                <a:latin typeface="Roboto Condensed Light" panose="02000000000000000000" pitchFamily="2" charset="0"/>
                <a:cs typeface="Arial Narrow"/>
              </a:rPr>
              <a:t>CBC’s  ‘Dragon’s </a:t>
            </a:r>
            <a:r>
              <a:rPr lang="en-CA" sz="1200" spc="-30">
                <a:solidFill>
                  <a:srgbClr val="000000"/>
                </a:solidFill>
                <a:latin typeface="Roboto Condensed Light" panose="02000000000000000000" pitchFamily="2" charset="0"/>
                <a:cs typeface="Arial Narrow"/>
              </a:rPr>
              <a:t>Den’” </a:t>
            </a:r>
            <a:r>
              <a:rPr lang="en-CA" sz="1200" spc="-49">
                <a:solidFill>
                  <a:srgbClr val="000000"/>
                </a:solidFill>
                <a:latin typeface="Roboto Condensed Light" panose="02000000000000000000" pitchFamily="2" charset="0"/>
                <a:cs typeface="Arial Narrow"/>
              </a:rPr>
              <a:t>HRPA Toronto </a:t>
            </a:r>
            <a:r>
              <a:rPr lang="en-CA" sz="1200" spc="-39">
                <a:solidFill>
                  <a:srgbClr val="000000"/>
                </a:solidFill>
                <a:latin typeface="Roboto Condensed Light" panose="02000000000000000000" pitchFamily="2" charset="0"/>
                <a:cs typeface="Arial Narrow"/>
              </a:rPr>
              <a:t>Chapter. </a:t>
            </a:r>
            <a:r>
              <a:rPr lang="en-CA" sz="1200" spc="-33">
                <a:solidFill>
                  <a:srgbClr val="000000"/>
                </a:solidFill>
                <a:latin typeface="Roboto Condensed Light" panose="02000000000000000000" pitchFamily="2" charset="0"/>
                <a:cs typeface="Arial Narrow"/>
              </a:rPr>
              <a:t>Sheraton </a:t>
            </a:r>
            <a:r>
              <a:rPr lang="en-CA" sz="1200" spc="-30">
                <a:solidFill>
                  <a:srgbClr val="000000"/>
                </a:solidFill>
                <a:latin typeface="Roboto Condensed Light" panose="02000000000000000000" pitchFamily="2" charset="0"/>
                <a:cs typeface="Arial Narrow"/>
              </a:rPr>
              <a:t>Hotel, </a:t>
            </a:r>
            <a:r>
              <a:rPr lang="en-CA" sz="1200" spc="-45">
                <a:solidFill>
                  <a:srgbClr val="000000"/>
                </a:solidFill>
                <a:latin typeface="Roboto Condensed Light" panose="02000000000000000000" pitchFamily="2" charset="0"/>
                <a:cs typeface="Arial Narrow"/>
              </a:rPr>
              <a:t>Toronto, </a:t>
            </a:r>
            <a:r>
              <a:rPr lang="en-CA" sz="1200" spc="-24">
                <a:solidFill>
                  <a:srgbClr val="000000"/>
                </a:solidFill>
                <a:latin typeface="Roboto Condensed Light" panose="02000000000000000000" pitchFamily="2" charset="0"/>
                <a:cs typeface="Arial Narrow"/>
              </a:rPr>
              <a:t>ON. </a:t>
            </a:r>
            <a:r>
              <a:rPr lang="en-CA" sz="1200" spc="-21">
                <a:solidFill>
                  <a:srgbClr val="000000"/>
                </a:solidFill>
                <a:latin typeface="Roboto Condensed Light" panose="02000000000000000000" pitchFamily="2" charset="0"/>
                <a:cs typeface="Arial Narrow"/>
              </a:rPr>
              <a:t>12 </a:t>
            </a:r>
            <a:r>
              <a:rPr lang="en-CA" sz="1200" spc="-49">
                <a:solidFill>
                  <a:srgbClr val="000000"/>
                </a:solidFill>
                <a:latin typeface="Roboto Condensed Light" panose="02000000000000000000" pitchFamily="2" charset="0"/>
                <a:cs typeface="Arial Narrow"/>
              </a:rPr>
              <a:t>Nov. </a:t>
            </a:r>
            <a:r>
              <a:rPr lang="en-CA" sz="1200" spc="-30">
                <a:solidFill>
                  <a:srgbClr val="000000"/>
                </a:solidFill>
                <a:latin typeface="Roboto Condensed Light" panose="02000000000000000000" pitchFamily="2" charset="0"/>
                <a:cs typeface="Arial Narrow"/>
              </a:rPr>
              <a:t>2013. </a:t>
            </a:r>
            <a:r>
              <a:rPr lang="en-CA" sz="1200" spc="-36">
                <a:solidFill>
                  <a:srgbClr val="000000"/>
                </a:solidFill>
                <a:latin typeface="Roboto Condensed Light" panose="02000000000000000000" pitchFamily="2" charset="0"/>
                <a:cs typeface="Arial Narrow"/>
              </a:rPr>
              <a:t>Panel  discussion.</a:t>
            </a:r>
            <a:endParaRPr lang="en-CA" sz="1200" spc="0">
              <a:solidFill>
                <a:srgbClr val="000000"/>
              </a:solidFill>
              <a:latin typeface="Roboto Condensed Light" panose="02000000000000000000" pitchFamily="2" charset="0"/>
              <a:cs typeface="Times New Roman"/>
            </a:endParaRPr>
          </a:p>
          <a:p>
            <a:pPr marL="7701" marR="182520" indent="0" algn="l">
              <a:lnSpc>
                <a:spcPct val="110000"/>
              </a:lnSpc>
              <a:spcBef>
                <a:spcPts val="3"/>
              </a:spcBef>
              <a:spcAft>
                <a:spcPts val="1200"/>
              </a:spcAft>
              <a:buFont typeface="Arial" panose="020B0604020202020204" pitchFamily="34" charset="0"/>
              <a:buNone/>
            </a:pPr>
            <a:r>
              <a:rPr lang="en-CA" sz="1200" spc="-33" err="1">
                <a:solidFill>
                  <a:srgbClr val="000000"/>
                </a:solidFill>
                <a:latin typeface="Roboto Condensed Light" panose="02000000000000000000" pitchFamily="2" charset="0"/>
                <a:cs typeface="Arial Narrow"/>
              </a:rPr>
              <a:t>Culbert</a:t>
            </a:r>
            <a:r>
              <a:rPr lang="en-CA" sz="1200" spc="-33">
                <a:solidFill>
                  <a:srgbClr val="000000"/>
                </a:solidFill>
                <a:latin typeface="Roboto Condensed Light" panose="02000000000000000000" pitchFamily="2" charset="0"/>
                <a:cs typeface="Arial Narrow"/>
              </a:rPr>
              <a:t>, </a:t>
            </a:r>
            <a:r>
              <a:rPr lang="en-CA" sz="1200" spc="-30">
                <a:solidFill>
                  <a:srgbClr val="000000"/>
                </a:solidFill>
                <a:latin typeface="Roboto Condensed Light" panose="02000000000000000000" pitchFamily="2" charset="0"/>
                <a:cs typeface="Arial Narrow"/>
              </a:rPr>
              <a:t>Samuel. </a:t>
            </a:r>
            <a:r>
              <a:rPr lang="en-CA" sz="1200" spc="-24">
                <a:solidFill>
                  <a:srgbClr val="000000"/>
                </a:solidFill>
                <a:latin typeface="Roboto Condensed Light" panose="02000000000000000000" pitchFamily="2" charset="0"/>
                <a:cs typeface="Arial Narrow"/>
              </a:rPr>
              <a:t>“10 </a:t>
            </a:r>
            <a:r>
              <a:rPr lang="en-CA" sz="1200" spc="-33">
                <a:solidFill>
                  <a:srgbClr val="000000"/>
                </a:solidFill>
                <a:latin typeface="Roboto Condensed Light" panose="02000000000000000000" pitchFamily="2" charset="0"/>
                <a:cs typeface="Arial Narrow"/>
              </a:rPr>
              <a:t>Reasons </a:t>
            </a:r>
            <a:r>
              <a:rPr lang="en-CA" sz="1200" spc="-18">
                <a:solidFill>
                  <a:srgbClr val="000000"/>
                </a:solidFill>
                <a:latin typeface="Roboto Condensed Light" panose="02000000000000000000" pitchFamily="2" charset="0"/>
                <a:cs typeface="Arial Narrow"/>
              </a:rPr>
              <a:t>to </a:t>
            </a:r>
            <a:r>
              <a:rPr lang="en-CA" sz="1200" spc="-24">
                <a:solidFill>
                  <a:srgbClr val="000000"/>
                </a:solidFill>
                <a:latin typeface="Roboto Condensed Light" panose="02000000000000000000" pitchFamily="2" charset="0"/>
                <a:cs typeface="Arial Narrow"/>
              </a:rPr>
              <a:t>Get Rid </a:t>
            </a:r>
            <a:r>
              <a:rPr lang="en-CA" sz="1200" spc="-18">
                <a:solidFill>
                  <a:srgbClr val="000000"/>
                </a:solidFill>
                <a:latin typeface="Roboto Condensed Light" panose="02000000000000000000" pitchFamily="2" charset="0"/>
                <a:cs typeface="Arial Narrow"/>
              </a:rPr>
              <a:t>of </a:t>
            </a:r>
            <a:r>
              <a:rPr lang="en-CA" sz="1200" spc="-33">
                <a:solidFill>
                  <a:srgbClr val="000000"/>
                </a:solidFill>
                <a:latin typeface="Roboto Condensed Light" panose="02000000000000000000" pitchFamily="2" charset="0"/>
                <a:cs typeface="Arial Narrow"/>
              </a:rPr>
              <a:t>Performance Reviews.” </a:t>
            </a:r>
            <a:r>
              <a:rPr lang="en-CA" sz="1200" spc="-30">
                <a:solidFill>
                  <a:srgbClr val="000000"/>
                </a:solidFill>
                <a:latin typeface="Roboto Condensed Light" panose="02000000000000000000" pitchFamily="2" charset="0"/>
                <a:cs typeface="Arial Narrow"/>
              </a:rPr>
              <a:t>Huffington </a:t>
            </a:r>
            <a:r>
              <a:rPr lang="en-CA" sz="1200" spc="-27">
                <a:solidFill>
                  <a:srgbClr val="000000"/>
                </a:solidFill>
                <a:latin typeface="Roboto Condensed Light" panose="02000000000000000000" pitchFamily="2" charset="0"/>
                <a:cs typeface="Arial Narrow"/>
              </a:rPr>
              <a:t>Post </a:t>
            </a:r>
            <a:r>
              <a:rPr lang="en-CA" sz="1200" spc="-36">
                <a:solidFill>
                  <a:srgbClr val="000000"/>
                </a:solidFill>
                <a:latin typeface="Roboto Condensed Light" panose="02000000000000000000" pitchFamily="2" charset="0"/>
                <a:cs typeface="Arial Narrow"/>
              </a:rPr>
              <a:t>Business.  </a:t>
            </a:r>
            <a:r>
              <a:rPr lang="en-CA" sz="1200" spc="-21">
                <a:solidFill>
                  <a:srgbClr val="000000"/>
                </a:solidFill>
                <a:latin typeface="Roboto Condensed Light" panose="02000000000000000000" pitchFamily="2" charset="0"/>
                <a:cs typeface="Arial Narrow"/>
              </a:rPr>
              <a:t>18</a:t>
            </a:r>
            <a:r>
              <a:rPr lang="en-CA" sz="1200" spc="-61">
                <a:solidFill>
                  <a:srgbClr val="000000"/>
                </a:solidFill>
                <a:latin typeface="Roboto Condensed Light" panose="02000000000000000000" pitchFamily="2" charset="0"/>
                <a:cs typeface="Arial Narrow"/>
              </a:rPr>
              <a:t> </a:t>
            </a:r>
            <a:r>
              <a:rPr lang="en-CA" sz="1200" spc="-27">
                <a:solidFill>
                  <a:srgbClr val="000000"/>
                </a:solidFill>
                <a:latin typeface="Roboto Condensed Light" panose="02000000000000000000" pitchFamily="2" charset="0"/>
                <a:cs typeface="Arial Narrow"/>
              </a:rPr>
              <a:t>Dec.</a:t>
            </a:r>
            <a:r>
              <a:rPr lang="en-CA" sz="1200" spc="-61">
                <a:solidFill>
                  <a:srgbClr val="000000"/>
                </a:solidFill>
                <a:latin typeface="Roboto Condensed Light" panose="02000000000000000000" pitchFamily="2" charset="0"/>
                <a:cs typeface="Arial Narrow"/>
              </a:rPr>
              <a:t> </a:t>
            </a:r>
            <a:r>
              <a:rPr lang="en-CA" sz="1200" spc="-30">
                <a:solidFill>
                  <a:srgbClr val="000000"/>
                </a:solidFill>
                <a:latin typeface="Roboto Condensed Light" panose="02000000000000000000" pitchFamily="2" charset="0"/>
                <a:cs typeface="Arial Narrow"/>
              </a:rPr>
              <a:t>2012.</a:t>
            </a:r>
            <a:r>
              <a:rPr lang="en-CA" sz="1200" spc="-61">
                <a:solidFill>
                  <a:srgbClr val="000000"/>
                </a:solidFill>
                <a:latin typeface="Roboto Condensed Light" panose="02000000000000000000" pitchFamily="2" charset="0"/>
                <a:cs typeface="Arial Narrow"/>
              </a:rPr>
              <a:t> </a:t>
            </a:r>
            <a:r>
              <a:rPr lang="en-CA" sz="1200" spc="-33">
                <a:solidFill>
                  <a:srgbClr val="000000"/>
                </a:solidFill>
                <a:latin typeface="Roboto Condensed Light" panose="02000000000000000000" pitchFamily="2" charset="0"/>
                <a:cs typeface="Arial Narrow"/>
              </a:rPr>
              <a:t>Web.</a:t>
            </a:r>
            <a:r>
              <a:rPr lang="en-CA" sz="1200" spc="-61">
                <a:solidFill>
                  <a:srgbClr val="000000"/>
                </a:solidFill>
                <a:latin typeface="Roboto Condensed Light" panose="02000000000000000000" pitchFamily="2" charset="0"/>
                <a:cs typeface="Arial Narrow"/>
              </a:rPr>
              <a:t> </a:t>
            </a:r>
            <a:r>
              <a:rPr lang="en-CA" sz="1200" spc="-21">
                <a:solidFill>
                  <a:srgbClr val="000000"/>
                </a:solidFill>
                <a:latin typeface="Roboto Condensed Light" panose="02000000000000000000" pitchFamily="2" charset="0"/>
                <a:cs typeface="Arial Narrow"/>
              </a:rPr>
              <a:t>28</a:t>
            </a:r>
            <a:r>
              <a:rPr lang="en-CA" sz="1200" spc="-61">
                <a:solidFill>
                  <a:srgbClr val="000000"/>
                </a:solidFill>
                <a:latin typeface="Roboto Condensed Light" panose="02000000000000000000" pitchFamily="2" charset="0"/>
                <a:cs typeface="Arial Narrow"/>
              </a:rPr>
              <a:t> </a:t>
            </a:r>
            <a:r>
              <a:rPr lang="en-CA" sz="1200" spc="-27">
                <a:solidFill>
                  <a:srgbClr val="000000"/>
                </a:solidFill>
                <a:latin typeface="Roboto Condensed Light" panose="02000000000000000000" pitchFamily="2" charset="0"/>
                <a:cs typeface="Arial Narrow"/>
              </a:rPr>
              <a:t>Oct.</a:t>
            </a:r>
            <a:r>
              <a:rPr lang="en-CA" sz="1200" spc="-61">
                <a:solidFill>
                  <a:srgbClr val="000000"/>
                </a:solidFill>
                <a:latin typeface="Roboto Condensed Light" panose="02000000000000000000" pitchFamily="2" charset="0"/>
                <a:cs typeface="Arial Narrow"/>
              </a:rPr>
              <a:t> </a:t>
            </a:r>
            <a:r>
              <a:rPr lang="en-CA" sz="1200" spc="-30">
                <a:solidFill>
                  <a:srgbClr val="000000"/>
                </a:solidFill>
                <a:latin typeface="Roboto Condensed Light" panose="02000000000000000000" pitchFamily="2" charset="0"/>
                <a:cs typeface="Arial Narrow"/>
              </a:rPr>
              <a:t>2013</a:t>
            </a:r>
            <a:r>
              <a:rPr lang="en-CA" sz="1200" spc="-30">
                <a:solidFill>
                  <a:srgbClr val="2576B7"/>
                </a:solidFill>
                <a:latin typeface="Roboto Condensed Light" panose="02000000000000000000" pitchFamily="2" charset="0"/>
                <a:cs typeface="Arial Narrow"/>
              </a:rPr>
              <a:t>.</a:t>
            </a:r>
            <a:r>
              <a:rPr lang="en-CA" sz="1200" spc="-58">
                <a:solidFill>
                  <a:srgbClr val="2576B7"/>
                </a:solidFill>
                <a:latin typeface="Roboto Condensed Light" panose="02000000000000000000" pitchFamily="2" charset="0"/>
                <a:cs typeface="Arial Narrow"/>
              </a:rPr>
              <a:t> </a:t>
            </a:r>
            <a:r>
              <a:rPr lang="en-CA" sz="1200" spc="-36">
                <a:solidFill>
                  <a:srgbClr val="2576B7"/>
                </a:solidFill>
                <a:latin typeface="Roboto Condensed Light" panose="02000000000000000000" pitchFamily="2" charset="0"/>
                <a:cs typeface="Arial Narrow"/>
                <a:hlinkClick r:id="rId4">
                  <a:extLst>
                    <a:ext uri="{A12FA001-AC4F-418D-AE19-62706E023703}">
                      <ahyp:hlinkClr xmlns:ahyp="http://schemas.microsoft.com/office/drawing/2018/hyperlinkcolor" val="tx"/>
                    </a:ext>
                  </a:extLst>
                </a:hlinkClick>
              </a:rPr>
              <a:t>&lt;http://www.huffingtonpost.com/samuel-culbert/performance- </a:t>
            </a:r>
            <a:r>
              <a:rPr lang="en-CA" sz="1200" spc="-36">
                <a:solidFill>
                  <a:srgbClr val="2576B7"/>
                </a:solidFill>
                <a:latin typeface="Roboto Condensed Light" panose="02000000000000000000" pitchFamily="2" charset="0"/>
                <a:cs typeface="Arial Narrow"/>
              </a:rPr>
              <a:t> reviews_b_2325104.html&gt;.</a:t>
            </a:r>
            <a:endParaRPr lang="en-CA" sz="1200" spc="0">
              <a:solidFill>
                <a:srgbClr val="2576B7"/>
              </a:solidFill>
              <a:latin typeface="Roboto Condensed Light" panose="02000000000000000000" pitchFamily="2" charset="0"/>
              <a:cs typeface="Times New Roman"/>
            </a:endParaRPr>
          </a:p>
          <a:p>
            <a:pPr marL="7701" marR="182520" indent="0" algn="l">
              <a:lnSpc>
                <a:spcPct val="110000"/>
              </a:lnSpc>
              <a:spcBef>
                <a:spcPts val="3"/>
              </a:spcBef>
              <a:spcAft>
                <a:spcPts val="1200"/>
              </a:spcAft>
              <a:buFont typeface="Arial" panose="020B0604020202020204" pitchFamily="34" charset="0"/>
              <a:buNone/>
            </a:pPr>
            <a:r>
              <a:rPr lang="en-CA" sz="1200" spc="-33">
                <a:solidFill>
                  <a:srgbClr val="000000"/>
                </a:solidFill>
                <a:latin typeface="Roboto Condensed Light" panose="02000000000000000000" pitchFamily="2" charset="0"/>
                <a:cs typeface="Arial Narrow"/>
              </a:rPr>
              <a:t>Denning, </a:t>
            </a:r>
            <a:r>
              <a:rPr lang="en-CA" sz="1200" spc="-30">
                <a:solidFill>
                  <a:srgbClr val="000000"/>
                </a:solidFill>
                <a:latin typeface="Roboto Condensed Light" panose="02000000000000000000" pitchFamily="2" charset="0"/>
                <a:cs typeface="Arial Narrow"/>
              </a:rPr>
              <a:t>Steve. </a:t>
            </a:r>
            <a:r>
              <a:rPr lang="en-CA" sz="1200" spc="-27">
                <a:solidFill>
                  <a:srgbClr val="000000"/>
                </a:solidFill>
                <a:latin typeface="Roboto Condensed Light" panose="02000000000000000000" pitchFamily="2" charset="0"/>
                <a:cs typeface="Arial Narrow"/>
              </a:rPr>
              <a:t>“The Case </a:t>
            </a:r>
            <a:r>
              <a:rPr lang="en-CA" sz="1200" spc="-30">
                <a:solidFill>
                  <a:srgbClr val="000000"/>
                </a:solidFill>
                <a:latin typeface="Roboto Condensed Light" panose="02000000000000000000" pitchFamily="2" charset="0"/>
                <a:cs typeface="Arial Narrow"/>
              </a:rPr>
              <a:t>Against Agile: </a:t>
            </a:r>
            <a:r>
              <a:rPr lang="en-CA" sz="1200" spc="-64">
                <a:solidFill>
                  <a:srgbClr val="000000"/>
                </a:solidFill>
                <a:latin typeface="Roboto Condensed Light" panose="02000000000000000000" pitchFamily="2" charset="0"/>
                <a:cs typeface="Arial Narrow"/>
              </a:rPr>
              <a:t>Ten </a:t>
            </a:r>
            <a:r>
              <a:rPr lang="en-CA" sz="1200" spc="-33">
                <a:solidFill>
                  <a:srgbClr val="000000"/>
                </a:solidFill>
                <a:latin typeface="Roboto Condensed Light" panose="02000000000000000000" pitchFamily="2" charset="0"/>
                <a:cs typeface="Arial Narrow"/>
              </a:rPr>
              <a:t>Perennial Management Objections.” </a:t>
            </a:r>
            <a:r>
              <a:rPr lang="en-CA" sz="1200" spc="-36">
                <a:solidFill>
                  <a:srgbClr val="000000"/>
                </a:solidFill>
                <a:latin typeface="Roboto Condensed Light" panose="02000000000000000000" pitchFamily="2" charset="0"/>
                <a:cs typeface="Arial Narrow"/>
              </a:rPr>
              <a:t>Forbes  </a:t>
            </a:r>
            <a:r>
              <a:rPr lang="en-CA" sz="1200" spc="-33">
                <a:solidFill>
                  <a:srgbClr val="000000"/>
                </a:solidFill>
                <a:latin typeface="Roboto Condensed Light" panose="02000000000000000000" pitchFamily="2" charset="0"/>
                <a:cs typeface="Arial Narrow"/>
              </a:rPr>
              <a:t>Magazine.</a:t>
            </a:r>
            <a:r>
              <a:rPr lang="en-CA" sz="1200" spc="-64">
                <a:solidFill>
                  <a:srgbClr val="000000"/>
                </a:solidFill>
                <a:latin typeface="Roboto Condensed Light" panose="02000000000000000000" pitchFamily="2" charset="0"/>
                <a:cs typeface="Arial Narrow"/>
              </a:rPr>
              <a:t> </a:t>
            </a:r>
            <a:r>
              <a:rPr lang="en-CA" sz="1200" spc="-21">
                <a:solidFill>
                  <a:srgbClr val="000000"/>
                </a:solidFill>
                <a:latin typeface="Roboto Condensed Light" panose="02000000000000000000" pitchFamily="2" charset="0"/>
                <a:cs typeface="Arial Narrow"/>
              </a:rPr>
              <a:t>17</a:t>
            </a:r>
            <a:r>
              <a:rPr lang="en-CA" sz="1200" spc="-124">
                <a:solidFill>
                  <a:srgbClr val="000000"/>
                </a:solidFill>
                <a:latin typeface="Roboto Condensed Light" panose="02000000000000000000" pitchFamily="2" charset="0"/>
                <a:cs typeface="Arial Narrow"/>
              </a:rPr>
              <a:t> </a:t>
            </a:r>
            <a:r>
              <a:rPr lang="en-CA" sz="1200" spc="-42">
                <a:solidFill>
                  <a:srgbClr val="000000"/>
                </a:solidFill>
                <a:latin typeface="Roboto Condensed Light" panose="02000000000000000000" pitchFamily="2" charset="0"/>
                <a:cs typeface="Arial Narrow"/>
              </a:rPr>
              <a:t>Apr.</a:t>
            </a:r>
            <a:r>
              <a:rPr lang="en-CA" sz="1200" spc="-64">
                <a:solidFill>
                  <a:srgbClr val="000000"/>
                </a:solidFill>
                <a:latin typeface="Roboto Condensed Light" panose="02000000000000000000" pitchFamily="2" charset="0"/>
                <a:cs typeface="Arial Narrow"/>
              </a:rPr>
              <a:t> </a:t>
            </a:r>
            <a:r>
              <a:rPr lang="en-CA" sz="1200" spc="-30">
                <a:solidFill>
                  <a:srgbClr val="000000"/>
                </a:solidFill>
                <a:latin typeface="Roboto Condensed Light" panose="02000000000000000000" pitchFamily="2" charset="0"/>
                <a:cs typeface="Arial Narrow"/>
              </a:rPr>
              <a:t>2012.</a:t>
            </a:r>
            <a:r>
              <a:rPr lang="en-CA" sz="1200" spc="-61">
                <a:solidFill>
                  <a:srgbClr val="000000"/>
                </a:solidFill>
                <a:latin typeface="Roboto Condensed Light" panose="02000000000000000000" pitchFamily="2" charset="0"/>
                <a:cs typeface="Arial Narrow"/>
              </a:rPr>
              <a:t> </a:t>
            </a:r>
            <a:r>
              <a:rPr lang="en-CA" sz="1200" spc="-33">
                <a:solidFill>
                  <a:srgbClr val="000000"/>
                </a:solidFill>
                <a:latin typeface="Roboto Condensed Light" panose="02000000000000000000" pitchFamily="2" charset="0"/>
                <a:cs typeface="Arial Narrow"/>
              </a:rPr>
              <a:t>Web.</a:t>
            </a:r>
            <a:r>
              <a:rPr lang="en-CA" sz="1200" spc="-64">
                <a:solidFill>
                  <a:srgbClr val="000000"/>
                </a:solidFill>
                <a:latin typeface="Roboto Condensed Light" panose="02000000000000000000" pitchFamily="2" charset="0"/>
                <a:cs typeface="Arial Narrow"/>
              </a:rPr>
              <a:t> </a:t>
            </a:r>
            <a:r>
              <a:rPr lang="en-CA" sz="1200" spc="-49">
                <a:solidFill>
                  <a:srgbClr val="000000"/>
                </a:solidFill>
                <a:latin typeface="Roboto Condensed Light" panose="02000000000000000000" pitchFamily="2" charset="0"/>
                <a:cs typeface="Arial Narrow"/>
              </a:rPr>
              <a:t>Nov.</a:t>
            </a:r>
            <a:r>
              <a:rPr lang="en-CA" sz="1200" spc="-64">
                <a:solidFill>
                  <a:srgbClr val="000000"/>
                </a:solidFill>
                <a:latin typeface="Roboto Condensed Light" panose="02000000000000000000" pitchFamily="2" charset="0"/>
                <a:cs typeface="Arial Narrow"/>
              </a:rPr>
              <a:t> </a:t>
            </a:r>
            <a:r>
              <a:rPr lang="en-CA" sz="1200" spc="-30">
                <a:solidFill>
                  <a:srgbClr val="000000"/>
                </a:solidFill>
                <a:latin typeface="Roboto Condensed Light" panose="02000000000000000000" pitchFamily="2" charset="0"/>
                <a:cs typeface="Arial Narrow"/>
              </a:rPr>
              <a:t>2013.</a:t>
            </a:r>
            <a:r>
              <a:rPr lang="en-CA" sz="1200" spc="-58">
                <a:solidFill>
                  <a:srgbClr val="000000"/>
                </a:solidFill>
                <a:latin typeface="Roboto Condensed Light" panose="02000000000000000000" pitchFamily="2" charset="0"/>
                <a:cs typeface="Arial Narrow"/>
              </a:rPr>
              <a:t> </a:t>
            </a:r>
            <a:r>
              <a:rPr lang="en-CA" sz="1200" spc="-36">
                <a:solidFill>
                  <a:srgbClr val="2576B7"/>
                </a:solidFill>
                <a:latin typeface="Roboto Condensed Light" panose="02000000000000000000" pitchFamily="2" charset="0"/>
                <a:cs typeface="Arial Narrow"/>
                <a:hlinkClick r:id="rId5">
                  <a:extLst>
                    <a:ext uri="{A12FA001-AC4F-418D-AE19-62706E023703}">
                      <ahyp:hlinkClr xmlns:ahyp="http://schemas.microsoft.com/office/drawing/2018/hyperlinkcolor" val="tx"/>
                    </a:ext>
                  </a:extLst>
                </a:hlinkClick>
              </a:rPr>
              <a:t>&lt;http://www.forbes.com/sites/stevedenning/2012/04/17/ </a:t>
            </a:r>
            <a:r>
              <a:rPr lang="en-CA" sz="1200" spc="-36">
                <a:solidFill>
                  <a:srgbClr val="2576B7"/>
                </a:solidFill>
                <a:latin typeface="Roboto Condensed Light" panose="02000000000000000000" pitchFamily="2" charset="0"/>
                <a:cs typeface="Arial Narrow"/>
              </a:rPr>
              <a:t> </a:t>
            </a:r>
            <a:r>
              <a:rPr lang="en-CA" sz="1200" spc="-36">
                <a:solidFill>
                  <a:srgbClr val="000000"/>
                </a:solidFill>
                <a:latin typeface="Roboto Condensed Light" panose="02000000000000000000" pitchFamily="2" charset="0"/>
                <a:cs typeface="Arial Narrow"/>
              </a:rPr>
              <a:t>the-case-against-agile-ten-perennial-management-objections/&gt;.</a:t>
            </a:r>
            <a:endParaRPr lang="en-CA" sz="1200" spc="0">
              <a:solidFill>
                <a:srgbClr val="000000"/>
              </a:solidFill>
              <a:latin typeface="Roboto Condensed Light" panose="02000000000000000000" pitchFamily="2" charset="0"/>
              <a:cs typeface="Times New Roman"/>
            </a:endParaRPr>
          </a:p>
          <a:p>
            <a:pPr marL="7701" marR="182520" indent="0" algn="l">
              <a:lnSpc>
                <a:spcPct val="110000"/>
              </a:lnSpc>
              <a:spcBef>
                <a:spcPts val="3"/>
              </a:spcBef>
              <a:spcAft>
                <a:spcPts val="1200"/>
              </a:spcAft>
              <a:buFont typeface="Arial" panose="020B0604020202020204" pitchFamily="34" charset="0"/>
              <a:buNone/>
            </a:pPr>
            <a:r>
              <a:rPr lang="en-CA" sz="1200" spc="-30" err="1">
                <a:solidFill>
                  <a:srgbClr val="000000"/>
                </a:solidFill>
                <a:latin typeface="Roboto Condensed Light" panose="02000000000000000000" pitchFamily="2" charset="0"/>
                <a:cs typeface="Arial Narrow"/>
              </a:rPr>
              <a:t>Estis</a:t>
            </a:r>
            <a:r>
              <a:rPr lang="en-CA" sz="1200" spc="-30">
                <a:solidFill>
                  <a:srgbClr val="000000"/>
                </a:solidFill>
                <a:latin typeface="Roboto Condensed Light" panose="02000000000000000000" pitchFamily="2" charset="0"/>
                <a:cs typeface="Arial Narrow"/>
              </a:rPr>
              <a:t>,</a:t>
            </a:r>
            <a:r>
              <a:rPr lang="en-CA" sz="1200" spc="-64">
                <a:solidFill>
                  <a:srgbClr val="000000"/>
                </a:solidFill>
                <a:latin typeface="Roboto Condensed Light" panose="02000000000000000000" pitchFamily="2" charset="0"/>
                <a:cs typeface="Arial Narrow"/>
              </a:rPr>
              <a:t> </a:t>
            </a:r>
            <a:r>
              <a:rPr lang="en-CA" sz="1200" spc="-30">
                <a:solidFill>
                  <a:srgbClr val="000000"/>
                </a:solidFill>
                <a:latin typeface="Roboto Condensed Light" panose="02000000000000000000" pitchFamily="2" charset="0"/>
                <a:cs typeface="Arial Narrow"/>
              </a:rPr>
              <a:t>Ryan.</a:t>
            </a:r>
            <a:r>
              <a:rPr lang="en-CA" sz="1200" spc="-61">
                <a:solidFill>
                  <a:srgbClr val="000000"/>
                </a:solidFill>
                <a:latin typeface="Roboto Condensed Light" panose="02000000000000000000" pitchFamily="2" charset="0"/>
                <a:cs typeface="Arial Narrow"/>
              </a:rPr>
              <a:t> </a:t>
            </a:r>
            <a:r>
              <a:rPr lang="en-CA" sz="1200" spc="-33">
                <a:solidFill>
                  <a:srgbClr val="000000"/>
                </a:solidFill>
                <a:latin typeface="Roboto Condensed Light" panose="02000000000000000000" pitchFamily="2" charset="0"/>
                <a:cs typeface="Arial Narrow"/>
              </a:rPr>
              <a:t>“Blowing</a:t>
            </a:r>
            <a:r>
              <a:rPr lang="en-CA" sz="1200" spc="-61">
                <a:solidFill>
                  <a:srgbClr val="000000"/>
                </a:solidFill>
                <a:latin typeface="Roboto Condensed Light" panose="02000000000000000000" pitchFamily="2" charset="0"/>
                <a:cs typeface="Arial Narrow"/>
              </a:rPr>
              <a:t> </a:t>
            </a:r>
            <a:r>
              <a:rPr lang="en-CA" sz="1200" spc="-21">
                <a:solidFill>
                  <a:srgbClr val="000000"/>
                </a:solidFill>
                <a:latin typeface="Roboto Condensed Light" panose="02000000000000000000" pitchFamily="2" charset="0"/>
                <a:cs typeface="Arial Narrow"/>
              </a:rPr>
              <a:t>up</a:t>
            </a:r>
            <a:r>
              <a:rPr lang="en-CA" sz="1200" spc="-61">
                <a:solidFill>
                  <a:srgbClr val="000000"/>
                </a:solidFill>
                <a:latin typeface="Roboto Condensed Light" panose="02000000000000000000" pitchFamily="2" charset="0"/>
                <a:cs typeface="Arial Narrow"/>
              </a:rPr>
              <a:t> </a:t>
            </a:r>
            <a:r>
              <a:rPr lang="en-CA" sz="1200" spc="-24">
                <a:solidFill>
                  <a:srgbClr val="000000"/>
                </a:solidFill>
                <a:latin typeface="Roboto Condensed Light" panose="02000000000000000000" pitchFamily="2" charset="0"/>
                <a:cs typeface="Arial Narrow"/>
              </a:rPr>
              <a:t>the</a:t>
            </a:r>
            <a:r>
              <a:rPr lang="en-CA" sz="1200" spc="-64">
                <a:solidFill>
                  <a:srgbClr val="000000"/>
                </a:solidFill>
                <a:latin typeface="Roboto Condensed Light" panose="02000000000000000000" pitchFamily="2" charset="0"/>
                <a:cs typeface="Arial Narrow"/>
              </a:rPr>
              <a:t> </a:t>
            </a:r>
            <a:r>
              <a:rPr lang="en-CA" sz="1200" spc="-33">
                <a:solidFill>
                  <a:srgbClr val="000000"/>
                </a:solidFill>
                <a:latin typeface="Roboto Condensed Light" panose="02000000000000000000" pitchFamily="2" charset="0"/>
                <a:cs typeface="Arial Narrow"/>
              </a:rPr>
              <a:t>Performance</a:t>
            </a:r>
            <a:r>
              <a:rPr lang="en-CA" sz="1200" spc="-61">
                <a:solidFill>
                  <a:srgbClr val="000000"/>
                </a:solidFill>
                <a:latin typeface="Roboto Condensed Light" panose="02000000000000000000" pitchFamily="2" charset="0"/>
                <a:cs typeface="Arial Narrow"/>
              </a:rPr>
              <a:t> </a:t>
            </a:r>
            <a:r>
              <a:rPr lang="en-CA" sz="1200" spc="-30">
                <a:solidFill>
                  <a:srgbClr val="000000"/>
                </a:solidFill>
                <a:latin typeface="Roboto Condensed Light" panose="02000000000000000000" pitchFamily="2" charset="0"/>
                <a:cs typeface="Arial Narrow"/>
              </a:rPr>
              <a:t>Review:</a:t>
            </a:r>
            <a:r>
              <a:rPr lang="en-CA" sz="1200" spc="-61">
                <a:solidFill>
                  <a:srgbClr val="000000"/>
                </a:solidFill>
                <a:latin typeface="Roboto Condensed Light" panose="02000000000000000000" pitchFamily="2" charset="0"/>
                <a:cs typeface="Arial Narrow"/>
              </a:rPr>
              <a:t> </a:t>
            </a:r>
            <a:r>
              <a:rPr lang="en-CA" sz="1200" spc="-33">
                <a:solidFill>
                  <a:srgbClr val="000000"/>
                </a:solidFill>
                <a:latin typeface="Roboto Condensed Light" panose="02000000000000000000" pitchFamily="2" charset="0"/>
                <a:cs typeface="Arial Narrow"/>
              </a:rPr>
              <a:t>Interview</a:t>
            </a:r>
            <a:r>
              <a:rPr lang="en-CA" sz="1200" spc="-61">
                <a:solidFill>
                  <a:srgbClr val="000000"/>
                </a:solidFill>
                <a:latin typeface="Roboto Condensed Light" panose="02000000000000000000" pitchFamily="2" charset="0"/>
                <a:cs typeface="Arial Narrow"/>
              </a:rPr>
              <a:t> </a:t>
            </a:r>
            <a:r>
              <a:rPr lang="en-CA" sz="1200" spc="-27">
                <a:solidFill>
                  <a:srgbClr val="000000"/>
                </a:solidFill>
                <a:latin typeface="Roboto Condensed Light" panose="02000000000000000000" pitchFamily="2" charset="0"/>
                <a:cs typeface="Arial Narrow"/>
              </a:rPr>
              <a:t>with</a:t>
            </a:r>
            <a:r>
              <a:rPr lang="en-CA" sz="1200" spc="-121">
                <a:solidFill>
                  <a:srgbClr val="000000"/>
                </a:solidFill>
                <a:latin typeface="Roboto Condensed Light" panose="02000000000000000000" pitchFamily="2" charset="0"/>
                <a:cs typeface="Arial Narrow"/>
              </a:rPr>
              <a:t> </a:t>
            </a:r>
            <a:r>
              <a:rPr lang="en-CA" sz="1200" spc="-33">
                <a:solidFill>
                  <a:srgbClr val="000000"/>
                </a:solidFill>
                <a:latin typeface="Roboto Condensed Light" panose="02000000000000000000" pitchFamily="2" charset="0"/>
                <a:cs typeface="Arial Narrow"/>
              </a:rPr>
              <a:t>Adobe’s</a:t>
            </a:r>
            <a:r>
              <a:rPr lang="en-CA" sz="1200" spc="-61">
                <a:solidFill>
                  <a:srgbClr val="000000"/>
                </a:solidFill>
                <a:latin typeface="Roboto Condensed Light" panose="02000000000000000000" pitchFamily="2" charset="0"/>
                <a:cs typeface="Arial Narrow"/>
              </a:rPr>
              <a:t> </a:t>
            </a:r>
            <a:r>
              <a:rPr lang="en-CA" sz="1200" spc="-30">
                <a:solidFill>
                  <a:srgbClr val="000000"/>
                </a:solidFill>
                <a:latin typeface="Roboto Condensed Light" panose="02000000000000000000" pitchFamily="2" charset="0"/>
                <a:cs typeface="Arial Narrow"/>
              </a:rPr>
              <a:t>Donna</a:t>
            </a:r>
            <a:r>
              <a:rPr lang="en-CA" sz="1200" spc="-61">
                <a:solidFill>
                  <a:srgbClr val="000000"/>
                </a:solidFill>
                <a:latin typeface="Roboto Condensed Light" panose="02000000000000000000" pitchFamily="2" charset="0"/>
                <a:cs typeface="Arial Narrow"/>
              </a:rPr>
              <a:t> </a:t>
            </a:r>
            <a:r>
              <a:rPr lang="en-CA" sz="1200" spc="-33">
                <a:solidFill>
                  <a:srgbClr val="000000"/>
                </a:solidFill>
                <a:latin typeface="Roboto Condensed Light" panose="02000000000000000000" pitchFamily="2" charset="0"/>
                <a:cs typeface="Arial Narrow"/>
              </a:rPr>
              <a:t>Morris.”</a:t>
            </a:r>
            <a:r>
              <a:rPr lang="en-CA" sz="1200" spc="-64">
                <a:solidFill>
                  <a:srgbClr val="000000"/>
                </a:solidFill>
                <a:latin typeface="Roboto Condensed Light" panose="02000000000000000000" pitchFamily="2" charset="0"/>
                <a:cs typeface="Arial Narrow"/>
              </a:rPr>
              <a:t> </a:t>
            </a:r>
            <a:r>
              <a:rPr lang="en-CA" sz="1200" spc="-36">
                <a:solidFill>
                  <a:srgbClr val="000000"/>
                </a:solidFill>
                <a:latin typeface="Roboto Condensed Light" panose="02000000000000000000" pitchFamily="2" charset="0"/>
                <a:cs typeface="Arial Narrow"/>
              </a:rPr>
              <a:t>Ryan  </a:t>
            </a:r>
            <a:r>
              <a:rPr lang="en-CA" sz="1200" spc="-30" err="1">
                <a:solidFill>
                  <a:srgbClr val="000000"/>
                </a:solidFill>
                <a:latin typeface="Roboto Condensed Light" panose="02000000000000000000" pitchFamily="2" charset="0"/>
                <a:cs typeface="Arial Narrow"/>
              </a:rPr>
              <a:t>Estis</a:t>
            </a:r>
            <a:r>
              <a:rPr lang="en-CA" sz="1200" spc="-61">
                <a:solidFill>
                  <a:srgbClr val="000000"/>
                </a:solidFill>
                <a:latin typeface="Roboto Condensed Light" panose="02000000000000000000" pitchFamily="2" charset="0"/>
                <a:cs typeface="Arial Narrow"/>
              </a:rPr>
              <a:t> </a:t>
            </a:r>
            <a:r>
              <a:rPr lang="en-CA" sz="1200" spc="-3">
                <a:solidFill>
                  <a:srgbClr val="000000"/>
                </a:solidFill>
                <a:latin typeface="Roboto Condensed Light" panose="02000000000000000000" pitchFamily="2" charset="0"/>
                <a:cs typeface="Arial Narrow"/>
              </a:rPr>
              <a:t>&amp;</a:t>
            </a:r>
            <a:r>
              <a:rPr lang="en-CA" sz="1200" spc="-118">
                <a:solidFill>
                  <a:srgbClr val="000000"/>
                </a:solidFill>
                <a:latin typeface="Roboto Condensed Light" panose="02000000000000000000" pitchFamily="2" charset="0"/>
                <a:cs typeface="Arial Narrow"/>
              </a:rPr>
              <a:t> </a:t>
            </a:r>
            <a:r>
              <a:rPr lang="en-CA" sz="1200" spc="-33">
                <a:solidFill>
                  <a:srgbClr val="000000"/>
                </a:solidFill>
                <a:latin typeface="Roboto Condensed Light" panose="02000000000000000000" pitchFamily="2" charset="0"/>
                <a:cs typeface="Arial Narrow"/>
              </a:rPr>
              <a:t>Associates.</a:t>
            </a:r>
            <a:r>
              <a:rPr lang="en-CA" sz="1200" spc="-61">
                <a:solidFill>
                  <a:srgbClr val="000000"/>
                </a:solidFill>
                <a:latin typeface="Roboto Condensed Light" panose="02000000000000000000" pitchFamily="2" charset="0"/>
                <a:cs typeface="Arial Narrow"/>
              </a:rPr>
              <a:t> </a:t>
            </a:r>
            <a:r>
              <a:rPr lang="en-CA" sz="1200" spc="-21">
                <a:solidFill>
                  <a:srgbClr val="000000"/>
                </a:solidFill>
                <a:latin typeface="Roboto Condensed Light" panose="02000000000000000000" pitchFamily="2" charset="0"/>
                <a:cs typeface="Arial Narrow"/>
              </a:rPr>
              <a:t>17</a:t>
            </a:r>
            <a:r>
              <a:rPr lang="en-CA" sz="1200" spc="-61">
                <a:solidFill>
                  <a:srgbClr val="000000"/>
                </a:solidFill>
                <a:latin typeface="Roboto Condensed Light" panose="02000000000000000000" pitchFamily="2" charset="0"/>
                <a:cs typeface="Arial Narrow"/>
              </a:rPr>
              <a:t> </a:t>
            </a:r>
            <a:r>
              <a:rPr lang="en-CA" sz="1200" spc="-27">
                <a:solidFill>
                  <a:srgbClr val="000000"/>
                </a:solidFill>
                <a:latin typeface="Roboto Condensed Light" panose="02000000000000000000" pitchFamily="2" charset="0"/>
                <a:cs typeface="Arial Narrow"/>
              </a:rPr>
              <a:t>June</a:t>
            </a:r>
            <a:r>
              <a:rPr lang="en-CA" sz="1200" spc="-58">
                <a:solidFill>
                  <a:srgbClr val="000000"/>
                </a:solidFill>
                <a:latin typeface="Roboto Condensed Light" panose="02000000000000000000" pitchFamily="2" charset="0"/>
                <a:cs typeface="Arial Narrow"/>
              </a:rPr>
              <a:t> </a:t>
            </a:r>
            <a:r>
              <a:rPr lang="en-CA" sz="1200" spc="-30">
                <a:solidFill>
                  <a:srgbClr val="000000"/>
                </a:solidFill>
                <a:latin typeface="Roboto Condensed Light" panose="02000000000000000000" pitchFamily="2" charset="0"/>
                <a:cs typeface="Arial Narrow"/>
              </a:rPr>
              <a:t>2013.</a:t>
            </a:r>
            <a:r>
              <a:rPr lang="en-CA" sz="1200" spc="-61">
                <a:solidFill>
                  <a:srgbClr val="000000"/>
                </a:solidFill>
                <a:latin typeface="Roboto Condensed Light" panose="02000000000000000000" pitchFamily="2" charset="0"/>
                <a:cs typeface="Arial Narrow"/>
              </a:rPr>
              <a:t> </a:t>
            </a:r>
            <a:r>
              <a:rPr lang="en-CA" sz="1200" spc="-33">
                <a:solidFill>
                  <a:srgbClr val="000000"/>
                </a:solidFill>
                <a:latin typeface="Roboto Condensed Light" panose="02000000000000000000" pitchFamily="2" charset="0"/>
                <a:cs typeface="Arial Narrow"/>
              </a:rPr>
              <a:t>Web.</a:t>
            </a:r>
            <a:r>
              <a:rPr lang="en-CA" sz="1200" spc="-61">
                <a:solidFill>
                  <a:srgbClr val="000000"/>
                </a:solidFill>
                <a:latin typeface="Roboto Condensed Light" panose="02000000000000000000" pitchFamily="2" charset="0"/>
                <a:cs typeface="Arial Narrow"/>
              </a:rPr>
              <a:t> </a:t>
            </a:r>
            <a:r>
              <a:rPr lang="en-CA" sz="1200" spc="-27">
                <a:solidFill>
                  <a:srgbClr val="000000"/>
                </a:solidFill>
                <a:latin typeface="Roboto Condensed Light" panose="02000000000000000000" pitchFamily="2" charset="0"/>
                <a:cs typeface="Arial Narrow"/>
              </a:rPr>
              <a:t>Oct.</a:t>
            </a:r>
            <a:r>
              <a:rPr lang="en-CA" sz="1200" spc="-58">
                <a:solidFill>
                  <a:srgbClr val="000000"/>
                </a:solidFill>
                <a:latin typeface="Roboto Condensed Light" panose="02000000000000000000" pitchFamily="2" charset="0"/>
                <a:cs typeface="Arial Narrow"/>
              </a:rPr>
              <a:t> </a:t>
            </a:r>
            <a:r>
              <a:rPr lang="en-CA" sz="1200" spc="-30">
                <a:solidFill>
                  <a:srgbClr val="000000"/>
                </a:solidFill>
                <a:latin typeface="Roboto Condensed Light" panose="02000000000000000000" pitchFamily="2" charset="0"/>
                <a:cs typeface="Arial Narrow"/>
              </a:rPr>
              <a:t>2013</a:t>
            </a:r>
            <a:r>
              <a:rPr lang="en-CA" sz="1200" spc="-30">
                <a:solidFill>
                  <a:srgbClr val="2576B7"/>
                </a:solidFill>
                <a:latin typeface="Roboto Condensed Light" panose="02000000000000000000" pitchFamily="2" charset="0"/>
                <a:cs typeface="Arial Narrow"/>
              </a:rPr>
              <a:t>.</a:t>
            </a:r>
            <a:r>
              <a:rPr lang="en-CA" sz="1200" spc="-61">
                <a:solidFill>
                  <a:srgbClr val="2576B7"/>
                </a:solidFill>
                <a:latin typeface="Roboto Condensed Light" panose="02000000000000000000" pitchFamily="2" charset="0"/>
                <a:cs typeface="Arial Narrow"/>
              </a:rPr>
              <a:t> </a:t>
            </a:r>
            <a:r>
              <a:rPr lang="en-CA" sz="1200" spc="-36">
                <a:solidFill>
                  <a:srgbClr val="2576B7"/>
                </a:solidFill>
                <a:latin typeface="Roboto Condensed Light" panose="02000000000000000000" pitchFamily="2" charset="0"/>
                <a:cs typeface="Arial Narrow"/>
              </a:rPr>
              <a:t>&lt;</a:t>
            </a:r>
            <a:r>
              <a:rPr lang="en-CA" sz="1200" spc="-36">
                <a:solidFill>
                  <a:srgbClr val="2576B7"/>
                </a:solidFill>
                <a:latin typeface="Roboto Condensed Light" panose="02000000000000000000" pitchFamily="2" charset="0"/>
                <a:cs typeface="Arial Narrow"/>
                <a:hlinkClick r:id="rId6">
                  <a:extLst>
                    <a:ext uri="{A12FA001-AC4F-418D-AE19-62706E023703}">
                      <ahyp:hlinkClr xmlns:ahyp="http://schemas.microsoft.com/office/drawing/2018/hyperlinkcolor" val="tx"/>
                    </a:ext>
                  </a:extLst>
                </a:hlinkClick>
              </a:rPr>
              <a:t>http://ryanestis.com/adobe-interview/&gt;</a:t>
            </a:r>
            <a:r>
              <a:rPr lang="en-CA" sz="1200" spc="-36">
                <a:solidFill>
                  <a:srgbClr val="2576B7"/>
                </a:solidFill>
                <a:latin typeface="Roboto Condensed Light" panose="02000000000000000000" pitchFamily="2" charset="0"/>
                <a:cs typeface="Arial Narrow"/>
              </a:rPr>
              <a:t>.</a:t>
            </a:r>
            <a:endParaRPr lang="en-CA" sz="1200">
              <a:solidFill>
                <a:srgbClr val="2576B7"/>
              </a:solidFill>
              <a:latin typeface="Roboto Condensed Light" panose="02000000000000000000" pitchFamily="2" charset="0"/>
              <a:cs typeface="Arial Narrow"/>
            </a:endParaRPr>
          </a:p>
          <a:p>
            <a:pPr marL="0" lvl="0" indent="0" algn="l">
              <a:lnSpc>
                <a:spcPct val="110000"/>
              </a:lnSpc>
              <a:spcAft>
                <a:spcPts val="1200"/>
              </a:spcAft>
              <a:buFont typeface="Arial" panose="020B0604020202020204" pitchFamily="34" charset="0"/>
              <a:buNone/>
            </a:pPr>
            <a:endParaRPr lang="en-US" sz="1200">
              <a:solidFill>
                <a:srgbClr val="000000"/>
              </a:solidFill>
            </a:endParaRPr>
          </a:p>
          <a:p>
            <a:pPr marL="0" indent="0" algn="l">
              <a:lnSpc>
                <a:spcPct val="110000"/>
              </a:lnSpc>
              <a:spcAft>
                <a:spcPts val="1200"/>
              </a:spcAft>
              <a:buFont typeface="Arial" panose="020B0604020202020204" pitchFamily="34" charset="0"/>
              <a:buNone/>
              <a:tabLst/>
            </a:pPr>
            <a:endParaRPr lang="en-US" sz="1200">
              <a:solidFill>
                <a:srgbClr val="000000"/>
              </a:solidFill>
              <a:latin typeface="Roboto Condensed Light" panose="02000000000000000000" pitchFamily="2" charset="0"/>
              <a:ea typeface="Roboto Condensed Light" panose="02000000000000000000" pitchFamily="2" charset="0"/>
            </a:endParaRPr>
          </a:p>
          <a:p>
            <a:pPr marL="179388" indent="-179388" algn="l">
              <a:lnSpc>
                <a:spcPct val="110000"/>
              </a:lnSpc>
              <a:spcAft>
                <a:spcPts val="1200"/>
              </a:spcAft>
              <a:buFont typeface="Arial" panose="020B0604020202020204" pitchFamily="34" charset="0"/>
              <a:buChar char="•"/>
              <a:tabLst/>
            </a:pPr>
            <a:endParaRPr lang="en-US" sz="1200" err="1">
              <a:solidFill>
                <a:srgbClr val="000000"/>
              </a:solidFill>
              <a:latin typeface="Roboto Condensed Light" panose="02000000000000000000" pitchFamily="2" charset="0"/>
              <a:ea typeface="Roboto Condensed Light" panose="02000000000000000000" pitchFamily="2" charset="0"/>
            </a:endParaRPr>
          </a:p>
        </p:txBody>
      </p:sp>
    </p:spTree>
    <p:extLst>
      <p:ext uri="{BB962C8B-B14F-4D97-AF65-F5344CB8AC3E}">
        <p14:creationId xmlns:p14="http://schemas.microsoft.com/office/powerpoint/2010/main" val="15702310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ExecSummary-Insight">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E337839D-3E87-9946-9EF1-9F4ECADABFBD}"/>
              </a:ext>
            </a:extLst>
          </p:cNvPr>
          <p:cNvSpPr/>
          <p:nvPr userDrawn="1"/>
        </p:nvSpPr>
        <p:spPr>
          <a:xfrm>
            <a:off x="1" y="0"/>
            <a:ext cx="3293377" cy="6858000"/>
          </a:xfrm>
          <a:prstGeom prst="rect">
            <a:avLst/>
          </a:prstGeom>
          <a:gradFill>
            <a:gsLst>
              <a:gs pos="21000">
                <a:srgbClr val="2576B7"/>
              </a:gs>
              <a:gs pos="87000">
                <a:schemeClr val="accent1">
                  <a:lumMod val="60000"/>
                  <a:lumOff val="40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a:latin typeface="Roboto Condensed Light" panose="02000000000000000000" pitchFamily="2" charset="0"/>
            </a:endParaRPr>
          </a:p>
        </p:txBody>
      </p:sp>
      <p:sp>
        <p:nvSpPr>
          <p:cNvPr id="2" name="Title 1">
            <a:extLst>
              <a:ext uri="{FF2B5EF4-FFF2-40B4-BE49-F238E27FC236}">
                <a16:creationId xmlns:a16="http://schemas.microsoft.com/office/drawing/2014/main" id="{F4ADDE57-4E30-2343-9DAE-39F3DBBD9B61}"/>
              </a:ext>
            </a:extLst>
          </p:cNvPr>
          <p:cNvSpPr>
            <a:spLocks noGrp="1"/>
          </p:cNvSpPr>
          <p:nvPr>
            <p:ph type="title"/>
          </p:nvPr>
        </p:nvSpPr>
        <p:spPr>
          <a:xfrm>
            <a:off x="354061" y="530021"/>
            <a:ext cx="2643727" cy="1163598"/>
          </a:xfrm>
        </p:spPr>
        <p:txBody>
          <a:bodyPr>
            <a:noAutofit/>
          </a:bodyPr>
          <a:lstStyle>
            <a:lvl1pPr>
              <a:lnSpc>
                <a:spcPct val="90000"/>
              </a:lnSpc>
              <a:defRPr b="0" i="0">
                <a:solidFill>
                  <a:schemeClr val="bg1"/>
                </a:solidFill>
              </a:defRPr>
            </a:lvl1pPr>
          </a:lstStyle>
          <a:p>
            <a:r>
              <a:rPr lang="en-US" dirty="0"/>
              <a:t>Click to edit Master title style</a:t>
            </a:r>
          </a:p>
        </p:txBody>
      </p:sp>
      <p:pic>
        <p:nvPicPr>
          <p:cNvPr id="10" name="Picture 9" descr="A close up of a logo&#10;&#10;Description automatically generated">
            <a:extLst>
              <a:ext uri="{FF2B5EF4-FFF2-40B4-BE49-F238E27FC236}">
                <a16:creationId xmlns:a16="http://schemas.microsoft.com/office/drawing/2014/main" id="{E5D50CBB-3A71-9340-95F5-5C848CF4D07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37727" r="29802" b="15666"/>
          <a:stretch/>
        </p:blipFill>
        <p:spPr>
          <a:xfrm>
            <a:off x="0" y="2094274"/>
            <a:ext cx="3258970" cy="4763729"/>
          </a:xfrm>
          <a:prstGeom prst="rect">
            <a:avLst/>
          </a:prstGeom>
        </p:spPr>
      </p:pic>
      <p:sp>
        <p:nvSpPr>
          <p:cNvPr id="13" name="Text Placeholder 12">
            <a:extLst>
              <a:ext uri="{FF2B5EF4-FFF2-40B4-BE49-F238E27FC236}">
                <a16:creationId xmlns:a16="http://schemas.microsoft.com/office/drawing/2014/main" id="{A5895281-F05F-284A-93B8-DF31D5A43342}"/>
              </a:ext>
            </a:extLst>
          </p:cNvPr>
          <p:cNvSpPr>
            <a:spLocks noGrp="1"/>
          </p:cNvSpPr>
          <p:nvPr>
            <p:ph type="body" sz="quarter" idx="13"/>
          </p:nvPr>
        </p:nvSpPr>
        <p:spPr>
          <a:xfrm>
            <a:off x="3645719" y="1710797"/>
            <a:ext cx="1363511" cy="1456894"/>
          </a:xfrm>
          <a:prstGeom prst="rect">
            <a:avLst/>
          </a:prstGeom>
        </p:spPr>
        <p:txBody>
          <a:bodyPr lIns="0" tIns="0" rIns="0" bIns="0">
            <a:noAutofit/>
          </a:bodyPr>
          <a:lstStyle>
            <a:lvl1pPr marL="0" indent="0" algn="r">
              <a:lnSpc>
                <a:spcPct val="90000"/>
              </a:lnSpc>
              <a:buNone/>
              <a:defRPr sz="1800" b="0" i="0">
                <a:solidFill>
                  <a:srgbClr val="2576B7"/>
                </a:solidFill>
                <a:latin typeface="Exo" panose="02000503000000000000" pitchFamily="2" charset="77"/>
                <a:cs typeface="Arial" panose="020B0604020202020204" pitchFamily="34" charset="0"/>
              </a:defRPr>
            </a:lvl1pPr>
            <a:lvl2pPr marL="457108" indent="0">
              <a:buNone/>
              <a:defRPr/>
            </a:lvl2pPr>
            <a:lvl3pPr marL="914218" indent="0">
              <a:buNone/>
              <a:defRPr/>
            </a:lvl3pPr>
            <a:lvl4pPr marL="1371326" indent="0">
              <a:buNone/>
              <a:defRPr/>
            </a:lvl4pPr>
            <a:lvl5pPr marL="1828434" indent="0">
              <a:buNone/>
              <a:defRPr/>
            </a:lvl5pPr>
          </a:lstStyle>
          <a:p>
            <a:pPr lvl="0"/>
            <a:r>
              <a:rPr lang="en-US" dirty="0"/>
              <a:t>Click to edit Master text styles</a:t>
            </a:r>
          </a:p>
        </p:txBody>
      </p:sp>
      <p:sp>
        <p:nvSpPr>
          <p:cNvPr id="15" name="Text Placeholder 12">
            <a:extLst>
              <a:ext uri="{FF2B5EF4-FFF2-40B4-BE49-F238E27FC236}">
                <a16:creationId xmlns:a16="http://schemas.microsoft.com/office/drawing/2014/main" id="{51E67745-F8B6-7742-9C85-BF94D59B17E3}"/>
              </a:ext>
            </a:extLst>
          </p:cNvPr>
          <p:cNvSpPr>
            <a:spLocks noGrp="1"/>
          </p:cNvSpPr>
          <p:nvPr>
            <p:ph type="body" sz="quarter" idx="15"/>
          </p:nvPr>
        </p:nvSpPr>
        <p:spPr>
          <a:xfrm>
            <a:off x="3645719" y="3288813"/>
            <a:ext cx="1363511" cy="1456894"/>
          </a:xfrm>
          <a:prstGeom prst="rect">
            <a:avLst/>
          </a:prstGeom>
        </p:spPr>
        <p:txBody>
          <a:bodyPr lIns="0" tIns="0" rIns="0" bIns="0">
            <a:noAutofit/>
          </a:bodyPr>
          <a:lstStyle>
            <a:lvl1pPr marL="0" indent="0" algn="r">
              <a:lnSpc>
                <a:spcPct val="90000"/>
              </a:lnSpc>
              <a:buNone/>
              <a:defRPr sz="1800" b="0" i="0">
                <a:solidFill>
                  <a:srgbClr val="2576B7"/>
                </a:solidFill>
                <a:latin typeface="Exo" panose="02000503000000000000" pitchFamily="2" charset="77"/>
                <a:cs typeface="Arial" panose="020B0604020202020204" pitchFamily="34" charset="0"/>
              </a:defRPr>
            </a:lvl1pPr>
            <a:lvl2pPr marL="457108" indent="0">
              <a:buNone/>
              <a:defRPr/>
            </a:lvl2pPr>
            <a:lvl3pPr marL="914218" indent="0">
              <a:buNone/>
              <a:defRPr/>
            </a:lvl3pPr>
            <a:lvl4pPr marL="1371326" indent="0">
              <a:buNone/>
              <a:defRPr/>
            </a:lvl4pPr>
            <a:lvl5pPr marL="1828434" indent="0">
              <a:buNone/>
              <a:defRPr/>
            </a:lvl5pPr>
          </a:lstStyle>
          <a:p>
            <a:pPr lvl="0"/>
            <a:r>
              <a:rPr lang="en-US" dirty="0"/>
              <a:t>Click to edit Master text styles</a:t>
            </a:r>
          </a:p>
        </p:txBody>
      </p:sp>
      <p:sp>
        <p:nvSpPr>
          <p:cNvPr id="17" name="Text Placeholder 12">
            <a:extLst>
              <a:ext uri="{FF2B5EF4-FFF2-40B4-BE49-F238E27FC236}">
                <a16:creationId xmlns:a16="http://schemas.microsoft.com/office/drawing/2014/main" id="{FD5BBA39-4C80-D648-B340-F00E0C6C3B2C}"/>
              </a:ext>
            </a:extLst>
          </p:cNvPr>
          <p:cNvSpPr>
            <a:spLocks noGrp="1"/>
          </p:cNvSpPr>
          <p:nvPr>
            <p:ph type="body" sz="quarter" idx="17"/>
          </p:nvPr>
        </p:nvSpPr>
        <p:spPr>
          <a:xfrm>
            <a:off x="3645719" y="4890932"/>
            <a:ext cx="1363511" cy="1456894"/>
          </a:xfrm>
          <a:prstGeom prst="rect">
            <a:avLst/>
          </a:prstGeom>
        </p:spPr>
        <p:txBody>
          <a:bodyPr lIns="0" tIns="0" rIns="0" bIns="0">
            <a:noAutofit/>
          </a:bodyPr>
          <a:lstStyle>
            <a:lvl1pPr marL="0" indent="0" algn="r">
              <a:lnSpc>
                <a:spcPct val="90000"/>
              </a:lnSpc>
              <a:buNone/>
              <a:defRPr sz="1800" b="0" i="0">
                <a:solidFill>
                  <a:srgbClr val="2576B7"/>
                </a:solidFill>
                <a:latin typeface="Exo" panose="02000503000000000000" pitchFamily="2" charset="77"/>
                <a:cs typeface="Arial" panose="020B0604020202020204" pitchFamily="34" charset="0"/>
              </a:defRPr>
            </a:lvl1pPr>
            <a:lvl2pPr marL="457108" indent="0">
              <a:buNone/>
              <a:defRPr/>
            </a:lvl2pPr>
            <a:lvl3pPr marL="914218" indent="0">
              <a:buNone/>
              <a:defRPr/>
            </a:lvl3pPr>
            <a:lvl4pPr marL="1371326" indent="0">
              <a:buNone/>
              <a:defRPr/>
            </a:lvl4pPr>
            <a:lvl5pPr marL="1828434" indent="0">
              <a:buNone/>
              <a:defRPr/>
            </a:lvl5pPr>
          </a:lstStyle>
          <a:p>
            <a:pPr lvl="0"/>
            <a:r>
              <a:rPr lang="en-US" dirty="0"/>
              <a:t>Click to edit Master text styles</a:t>
            </a:r>
          </a:p>
        </p:txBody>
      </p:sp>
      <p:sp>
        <p:nvSpPr>
          <p:cNvPr id="24" name="Text Placeholder 11">
            <a:extLst>
              <a:ext uri="{FF2B5EF4-FFF2-40B4-BE49-F238E27FC236}">
                <a16:creationId xmlns:a16="http://schemas.microsoft.com/office/drawing/2014/main" id="{D313ADEA-A1F4-A542-85A5-487F1DAC52A4}"/>
              </a:ext>
            </a:extLst>
          </p:cNvPr>
          <p:cNvSpPr>
            <a:spLocks noGrp="1"/>
          </p:cNvSpPr>
          <p:nvPr>
            <p:ph type="body" sz="quarter" idx="11"/>
          </p:nvPr>
        </p:nvSpPr>
        <p:spPr>
          <a:xfrm>
            <a:off x="367610" y="1643564"/>
            <a:ext cx="1938315" cy="1689100"/>
          </a:xfrm>
          <a:prstGeom prst="rect">
            <a:avLst/>
          </a:prstGeom>
        </p:spPr>
        <p:txBody>
          <a:bodyPr lIns="0" tIns="0" rIns="0" bIns="0">
            <a:noAutofit/>
          </a:bodyPr>
          <a:lstStyle>
            <a:lvl1pPr marL="0" indent="0">
              <a:lnSpc>
                <a:spcPct val="90000"/>
              </a:lnSpc>
              <a:buNone/>
              <a:defRPr sz="2000" b="0" i="0" spc="0">
                <a:solidFill>
                  <a:schemeClr val="bg1"/>
                </a:solidFill>
                <a:latin typeface="Montserrat Medium" pitchFamily="2" charset="77"/>
                <a:cs typeface="Arial" panose="020B0604020202020204" pitchFamily="34" charset="0"/>
              </a:defRPr>
            </a:lvl1pPr>
            <a:lvl2pPr marL="457108" indent="0">
              <a:lnSpc>
                <a:spcPts val="2400"/>
              </a:lnSpc>
              <a:buNone/>
              <a:defRPr sz="2000">
                <a:solidFill>
                  <a:srgbClr val="848585"/>
                </a:solidFill>
                <a:latin typeface="Arial" panose="020B0604020202020204" pitchFamily="34" charset="0"/>
                <a:cs typeface="Arial" panose="020B0604020202020204" pitchFamily="34" charset="0"/>
              </a:defRPr>
            </a:lvl2pPr>
            <a:lvl3pPr marL="914218" indent="0">
              <a:lnSpc>
                <a:spcPts val="2400"/>
              </a:lnSpc>
              <a:buNone/>
              <a:defRPr sz="2000">
                <a:solidFill>
                  <a:srgbClr val="848585"/>
                </a:solidFill>
                <a:latin typeface="Arial" panose="020B0604020202020204" pitchFamily="34" charset="0"/>
                <a:cs typeface="Arial" panose="020B0604020202020204" pitchFamily="34" charset="0"/>
              </a:defRPr>
            </a:lvl3pPr>
            <a:lvl4pPr marL="1371326" indent="0">
              <a:lnSpc>
                <a:spcPts val="2400"/>
              </a:lnSpc>
              <a:buNone/>
              <a:defRPr sz="2000">
                <a:solidFill>
                  <a:srgbClr val="848585"/>
                </a:solidFill>
                <a:latin typeface="Arial" panose="020B0604020202020204" pitchFamily="34" charset="0"/>
                <a:cs typeface="Arial" panose="020B0604020202020204" pitchFamily="34" charset="0"/>
              </a:defRPr>
            </a:lvl4pPr>
            <a:lvl5pPr marL="1828434" indent="0">
              <a:lnSpc>
                <a:spcPts val="2400"/>
              </a:lnSpc>
              <a:buNone/>
              <a:defRPr sz="2000">
                <a:solidFill>
                  <a:srgbClr val="848585"/>
                </a:solidFill>
                <a:latin typeface="Arial" panose="020B0604020202020204" pitchFamily="34" charset="0"/>
                <a:cs typeface="Arial" panose="020B0604020202020204" pitchFamily="34" charset="0"/>
              </a:defRPr>
            </a:lvl5pPr>
          </a:lstStyle>
          <a:p>
            <a:pPr lvl="0"/>
            <a:r>
              <a:rPr lang="en-US" dirty="0"/>
              <a:t>Click to edit Master text styles</a:t>
            </a:r>
          </a:p>
        </p:txBody>
      </p:sp>
      <p:sp>
        <p:nvSpPr>
          <p:cNvPr id="12" name="Text Placeholder 4">
            <a:extLst>
              <a:ext uri="{FF2B5EF4-FFF2-40B4-BE49-F238E27FC236}">
                <a16:creationId xmlns:a16="http://schemas.microsoft.com/office/drawing/2014/main" id="{2502EE92-7C7A-FA4E-AE72-3E591F5B1581}"/>
              </a:ext>
            </a:extLst>
          </p:cNvPr>
          <p:cNvSpPr>
            <a:spLocks noGrp="1"/>
          </p:cNvSpPr>
          <p:nvPr>
            <p:ph type="body" sz="quarter" idx="18"/>
          </p:nvPr>
        </p:nvSpPr>
        <p:spPr>
          <a:xfrm>
            <a:off x="5231720" y="1710872"/>
            <a:ext cx="6260580" cy="1393834"/>
          </a:xfrm>
          <a:prstGeom prst="rect">
            <a:avLst/>
          </a:prstGeom>
        </p:spPr>
        <p:txBody>
          <a:bodyPr lIns="0" tIns="0" rIns="0" bIns="0" numCol="1" spcCol="292608"/>
          <a:lstStyle>
            <a:lvl1pPr marL="179352" indent="-179352">
              <a:lnSpc>
                <a:spcPct val="110000"/>
              </a:lnSpc>
              <a:tabLst/>
              <a:defRPr sz="1400">
                <a:solidFill>
                  <a:srgbClr val="000000"/>
                </a:solidFill>
                <a:latin typeface="Roboto Condensed Light" panose="02000000000000000000" pitchFamily="2" charset="0"/>
                <a:ea typeface="Roboto Condensed Light" panose="02000000000000000000" pitchFamily="2" charset="0"/>
              </a:defRPr>
            </a:lvl1pPr>
            <a:lvl2pPr marL="628524" indent="-171416">
              <a:lnSpc>
                <a:spcPct val="110000"/>
              </a:lnSpc>
              <a:tabLst/>
              <a:defRPr sz="1400">
                <a:solidFill>
                  <a:srgbClr val="000000"/>
                </a:solidFill>
                <a:latin typeface="Roboto Condensed Light" panose="02000000000000000000" pitchFamily="2" charset="0"/>
                <a:ea typeface="Roboto Condensed Light" panose="02000000000000000000" pitchFamily="2" charset="0"/>
              </a:defRPr>
            </a:lvl2pPr>
            <a:lvl3pPr marL="1088807" indent="-174591">
              <a:lnSpc>
                <a:spcPct val="110000"/>
              </a:lnSpc>
              <a:tabLst/>
              <a:defRPr sz="1400">
                <a:solidFill>
                  <a:srgbClr val="000000"/>
                </a:solidFill>
                <a:latin typeface="Roboto Condensed Light" panose="02000000000000000000" pitchFamily="2" charset="0"/>
                <a:ea typeface="Roboto Condensed Light" panose="02000000000000000000" pitchFamily="2" charset="0"/>
              </a:defRPr>
            </a:lvl3pPr>
            <a:lvl4pPr marL="1549090" indent="-177764">
              <a:lnSpc>
                <a:spcPct val="110000"/>
              </a:lnSpc>
              <a:tabLst/>
              <a:defRPr sz="1400">
                <a:solidFill>
                  <a:srgbClr val="000000"/>
                </a:solidFill>
                <a:latin typeface="Roboto Condensed Light" panose="02000000000000000000" pitchFamily="2" charset="0"/>
                <a:ea typeface="Roboto Condensed Light" panose="02000000000000000000" pitchFamily="2" charset="0"/>
              </a:defRPr>
            </a:lvl4pPr>
            <a:lvl5pPr marL="1999850" indent="-171416">
              <a:lnSpc>
                <a:spcPct val="110000"/>
              </a:lnSpc>
              <a:tabLst/>
              <a:defRPr sz="1400">
                <a:solidFill>
                  <a:srgbClr val="000000"/>
                </a:solidFill>
                <a:latin typeface="Roboto Condensed Light" panose="02000000000000000000" pitchFamily="2" charset="0"/>
                <a:ea typeface="Roboto Condensed Light"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4">
            <a:extLst>
              <a:ext uri="{FF2B5EF4-FFF2-40B4-BE49-F238E27FC236}">
                <a16:creationId xmlns:a16="http://schemas.microsoft.com/office/drawing/2014/main" id="{98706D75-EAF6-024B-B02C-354058500E9C}"/>
              </a:ext>
            </a:extLst>
          </p:cNvPr>
          <p:cNvSpPr>
            <a:spLocks noGrp="1"/>
          </p:cNvSpPr>
          <p:nvPr>
            <p:ph type="body" sz="quarter" idx="19"/>
          </p:nvPr>
        </p:nvSpPr>
        <p:spPr>
          <a:xfrm>
            <a:off x="5231720" y="3276600"/>
            <a:ext cx="6260580" cy="1393834"/>
          </a:xfrm>
          <a:prstGeom prst="rect">
            <a:avLst/>
          </a:prstGeom>
        </p:spPr>
        <p:txBody>
          <a:bodyPr lIns="0" tIns="0" rIns="0" bIns="0" numCol="1" spcCol="292608"/>
          <a:lstStyle>
            <a:lvl1pPr marL="179352" indent="-179352">
              <a:lnSpc>
                <a:spcPct val="110000"/>
              </a:lnSpc>
              <a:tabLst/>
              <a:defRPr sz="1400">
                <a:solidFill>
                  <a:srgbClr val="000000"/>
                </a:solidFill>
                <a:latin typeface="Roboto Condensed Light" panose="02000000000000000000" pitchFamily="2" charset="0"/>
                <a:ea typeface="Roboto Condensed Light" panose="02000000000000000000" pitchFamily="2" charset="0"/>
              </a:defRPr>
            </a:lvl1pPr>
            <a:lvl2pPr marL="628524" indent="-171416">
              <a:lnSpc>
                <a:spcPct val="110000"/>
              </a:lnSpc>
              <a:tabLst/>
              <a:defRPr sz="1400">
                <a:solidFill>
                  <a:srgbClr val="000000"/>
                </a:solidFill>
                <a:latin typeface="Roboto Condensed Light" panose="02000000000000000000" pitchFamily="2" charset="0"/>
                <a:ea typeface="Roboto Condensed Light" panose="02000000000000000000" pitchFamily="2" charset="0"/>
              </a:defRPr>
            </a:lvl2pPr>
            <a:lvl3pPr marL="1088807" indent="-174591">
              <a:lnSpc>
                <a:spcPct val="110000"/>
              </a:lnSpc>
              <a:tabLst/>
              <a:defRPr sz="1400">
                <a:solidFill>
                  <a:srgbClr val="000000"/>
                </a:solidFill>
                <a:latin typeface="Roboto Condensed Light" panose="02000000000000000000" pitchFamily="2" charset="0"/>
                <a:ea typeface="Roboto Condensed Light" panose="02000000000000000000" pitchFamily="2" charset="0"/>
              </a:defRPr>
            </a:lvl3pPr>
            <a:lvl4pPr marL="1549090" indent="-177764">
              <a:lnSpc>
                <a:spcPct val="110000"/>
              </a:lnSpc>
              <a:tabLst/>
              <a:defRPr sz="1400">
                <a:solidFill>
                  <a:srgbClr val="000000"/>
                </a:solidFill>
                <a:latin typeface="Roboto Condensed Light" panose="02000000000000000000" pitchFamily="2" charset="0"/>
                <a:ea typeface="Roboto Condensed Light" panose="02000000000000000000" pitchFamily="2" charset="0"/>
              </a:defRPr>
            </a:lvl4pPr>
            <a:lvl5pPr marL="1999850" indent="-171416">
              <a:lnSpc>
                <a:spcPct val="110000"/>
              </a:lnSpc>
              <a:tabLst/>
              <a:defRPr sz="1400">
                <a:solidFill>
                  <a:srgbClr val="000000"/>
                </a:solidFill>
                <a:latin typeface="Roboto Condensed Light" panose="02000000000000000000" pitchFamily="2" charset="0"/>
                <a:ea typeface="Roboto Condensed Light"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Text Placeholder 4">
            <a:extLst>
              <a:ext uri="{FF2B5EF4-FFF2-40B4-BE49-F238E27FC236}">
                <a16:creationId xmlns:a16="http://schemas.microsoft.com/office/drawing/2014/main" id="{8021F9AD-DC72-2E4A-948D-1084BB950A0D}"/>
              </a:ext>
            </a:extLst>
          </p:cNvPr>
          <p:cNvSpPr>
            <a:spLocks noGrp="1"/>
          </p:cNvSpPr>
          <p:nvPr>
            <p:ph type="body" sz="quarter" idx="20"/>
          </p:nvPr>
        </p:nvSpPr>
        <p:spPr>
          <a:xfrm>
            <a:off x="5231720" y="4876800"/>
            <a:ext cx="6260580" cy="1393834"/>
          </a:xfrm>
          <a:prstGeom prst="rect">
            <a:avLst/>
          </a:prstGeom>
        </p:spPr>
        <p:txBody>
          <a:bodyPr lIns="0" tIns="0" rIns="0" bIns="0" numCol="1" spcCol="292608"/>
          <a:lstStyle>
            <a:lvl1pPr marL="179352" indent="-179352">
              <a:lnSpc>
                <a:spcPct val="110000"/>
              </a:lnSpc>
              <a:tabLst/>
              <a:defRPr sz="1400">
                <a:solidFill>
                  <a:srgbClr val="000000"/>
                </a:solidFill>
                <a:latin typeface="Roboto Condensed Light" panose="02000000000000000000" pitchFamily="2" charset="0"/>
                <a:ea typeface="Roboto Condensed Light" panose="02000000000000000000" pitchFamily="2" charset="0"/>
              </a:defRPr>
            </a:lvl1pPr>
            <a:lvl2pPr marL="628524" indent="-171416">
              <a:lnSpc>
                <a:spcPct val="110000"/>
              </a:lnSpc>
              <a:tabLst/>
              <a:defRPr sz="1400">
                <a:solidFill>
                  <a:srgbClr val="000000"/>
                </a:solidFill>
                <a:latin typeface="Roboto Condensed Light" panose="02000000000000000000" pitchFamily="2" charset="0"/>
                <a:ea typeface="Roboto Condensed Light" panose="02000000000000000000" pitchFamily="2" charset="0"/>
              </a:defRPr>
            </a:lvl2pPr>
            <a:lvl3pPr marL="1088807" indent="-174591">
              <a:lnSpc>
                <a:spcPct val="110000"/>
              </a:lnSpc>
              <a:tabLst/>
              <a:defRPr sz="1400">
                <a:solidFill>
                  <a:srgbClr val="000000"/>
                </a:solidFill>
                <a:latin typeface="Roboto Condensed Light" panose="02000000000000000000" pitchFamily="2" charset="0"/>
                <a:ea typeface="Roboto Condensed Light" panose="02000000000000000000" pitchFamily="2" charset="0"/>
              </a:defRPr>
            </a:lvl3pPr>
            <a:lvl4pPr marL="1549090" indent="-177764">
              <a:lnSpc>
                <a:spcPct val="110000"/>
              </a:lnSpc>
              <a:tabLst/>
              <a:defRPr sz="1400">
                <a:solidFill>
                  <a:srgbClr val="000000"/>
                </a:solidFill>
                <a:latin typeface="Roboto Condensed Light" panose="02000000000000000000" pitchFamily="2" charset="0"/>
                <a:ea typeface="Roboto Condensed Light" panose="02000000000000000000" pitchFamily="2" charset="0"/>
              </a:defRPr>
            </a:lvl4pPr>
            <a:lvl5pPr marL="1999850" indent="-171416">
              <a:lnSpc>
                <a:spcPct val="110000"/>
              </a:lnSpc>
              <a:tabLst/>
              <a:defRPr sz="1400">
                <a:solidFill>
                  <a:srgbClr val="000000"/>
                </a:solidFill>
                <a:latin typeface="Roboto Condensed Light" panose="02000000000000000000" pitchFamily="2" charset="0"/>
                <a:ea typeface="Roboto Condensed Light"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914610"/>
      </p:ext>
    </p:extLst>
  </p:cSld>
  <p:clrMapOvr>
    <a:masterClrMapping/>
  </p:clrMapOvr>
  <p:extLst>
    <p:ext uri="{DCECCB84-F9BA-43D5-87BE-67443E8EF086}">
      <p15:sldGuideLst xmlns:p15="http://schemas.microsoft.com/office/powerpoint/2012/main">
        <p15:guide id="1" orient="horz" pos="1185">
          <p15:clr>
            <a:srgbClr val="FBAE40"/>
          </p15:clr>
        </p15:guide>
      </p15:sldGuideLst>
    </p:ext>
  </p:extLst>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slideLayout" Target="../slideLayouts/slideLayout3.xml"/><Relationship Id="rId1" Type="http://schemas.openxmlformats.org/officeDocument/2006/relationships/slideLayout" Target="../slideLayouts/slideLayout2.xml"/><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slideLayout" Target="../slideLayouts/slideLayout6.xml"/><Relationship Id="rId1" Type="http://schemas.openxmlformats.org/officeDocument/2006/relationships/slideLayout" Target="../slideLayouts/slideLayout5.xml"/><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8.xml"/></Relationships>
</file>

<file path=ppt/slideMasters/_rels/slideMaster5.xml.rels><?xml version="1.0" encoding="UTF-8" standalone="yes"?>
<Relationships xmlns="http://schemas.openxmlformats.org/package/2006/relationships"><Relationship Id="rId2" Type="http://schemas.openxmlformats.org/officeDocument/2006/relationships/theme" Target="../theme/theme5.xml"/><Relationship Id="rId1" Type="http://schemas.openxmlformats.org/officeDocument/2006/relationships/slideLayout" Target="../slideLayouts/slideLayout9.xml"/></Relationships>
</file>

<file path=ppt/slideMasters/_rels/slideMaster6.xml.rels><?xml version="1.0" encoding="UTF-8" standalone="yes"?>
<Relationships xmlns="http://schemas.openxmlformats.org/package/2006/relationships"><Relationship Id="rId2" Type="http://schemas.openxmlformats.org/officeDocument/2006/relationships/theme" Target="../theme/theme6.xml"/><Relationship Id="rId1"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C9B5D84-CBA4-1D33-6815-9944FC4780D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3E52B30F-167E-7C53-46F4-CB1FABCC029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B833B0F6-7E1E-3D74-9A90-3CD4FF6E27F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Roboto Condensed Light" panose="02000000000000000000" pitchFamily="2" charset="0"/>
              </a:defRPr>
            </a:lvl1pPr>
          </a:lstStyle>
          <a:p>
            <a:fld id="{9D882626-81A8-4F61-A185-BF7AF6ABD627}" type="datetimeFigureOut">
              <a:rPr lang="en-US" smtClean="0"/>
              <a:pPr/>
              <a:t>11/15/2022</a:t>
            </a:fld>
            <a:endParaRPr lang="en-US" dirty="0"/>
          </a:p>
        </p:txBody>
      </p:sp>
      <p:sp>
        <p:nvSpPr>
          <p:cNvPr id="5" name="Footer Placeholder 4">
            <a:extLst>
              <a:ext uri="{FF2B5EF4-FFF2-40B4-BE49-F238E27FC236}">
                <a16:creationId xmlns:a16="http://schemas.microsoft.com/office/drawing/2014/main" id="{B4D98304-CF20-8649-CFCF-6313C5409D7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Roboto Condensed Light" panose="02000000000000000000" pitchFamily="2" charset="0"/>
              </a:defRPr>
            </a:lvl1pPr>
          </a:lstStyle>
          <a:p>
            <a:endParaRPr lang="en-US" dirty="0"/>
          </a:p>
        </p:txBody>
      </p:sp>
      <p:sp>
        <p:nvSpPr>
          <p:cNvPr id="6" name="Slide Number Placeholder 5">
            <a:extLst>
              <a:ext uri="{FF2B5EF4-FFF2-40B4-BE49-F238E27FC236}">
                <a16:creationId xmlns:a16="http://schemas.microsoft.com/office/drawing/2014/main" id="{74E8E1E1-2A39-58C8-1784-06866A311A4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Roboto Condensed Light" panose="02000000000000000000" pitchFamily="2" charset="0"/>
              </a:defRPr>
            </a:lvl1pPr>
          </a:lstStyle>
          <a:p>
            <a:fld id="{9B028AF4-A8E8-4FF7-B62D-A5F1F66E0674}" type="slidenum">
              <a:rPr lang="en-US" smtClean="0"/>
              <a:pPr/>
              <a:t>‹#›</a:t>
            </a:fld>
            <a:endParaRPr lang="en-US" dirty="0"/>
          </a:p>
        </p:txBody>
      </p:sp>
    </p:spTree>
    <p:extLst>
      <p:ext uri="{BB962C8B-B14F-4D97-AF65-F5344CB8AC3E}">
        <p14:creationId xmlns:p14="http://schemas.microsoft.com/office/powerpoint/2010/main" val="2083230920"/>
      </p:ext>
    </p:extLst>
  </p:cSld>
  <p:clrMap bg1="lt1" tx1="dk1" bg2="lt2" tx2="dk2" accent1="accent1" accent2="accent2" accent3="accent3" accent4="accent4" accent5="accent5" accent6="accent6" hlink="hlink" folHlink="folHlink"/>
  <p:sldLayoutIdLst>
    <p:sldLayoutId id="2147483895" r:id="rId1"/>
  </p:sldLayoutIdLst>
  <p:txStyles>
    <p:titleStyle>
      <a:lvl1pPr algn="l" defTabSz="914400" rtl="0" eaLnBrk="1" latinLnBrk="0" hangingPunct="1">
        <a:lnSpc>
          <a:spcPct val="90000"/>
        </a:lnSpc>
        <a:spcBef>
          <a:spcPct val="0"/>
        </a:spcBef>
        <a:buNone/>
        <a:defRPr sz="4400" kern="1200">
          <a:solidFill>
            <a:schemeClr val="tx1"/>
          </a:solidFill>
          <a:latin typeface="Roboto Condensed Light" panose="02000000000000000000" pitchFamily="2"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Roboto Condensed Light" panose="02000000000000000000"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Roboto Condensed Light" panose="02000000000000000000"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boto Condensed Light" panose="02000000000000000000"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Condensed Light" panose="02000000000000000000"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Condensed Light" panose="020000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Title Placeholder 1">
            <a:extLst>
              <a:ext uri="{FF2B5EF4-FFF2-40B4-BE49-F238E27FC236}">
                <a16:creationId xmlns:a16="http://schemas.microsoft.com/office/drawing/2014/main" id="{9D2D98CA-E486-8443-9BF6-95C9C1E815D5}"/>
              </a:ext>
            </a:extLst>
          </p:cNvPr>
          <p:cNvSpPr>
            <a:spLocks noGrp="1"/>
          </p:cNvSpPr>
          <p:nvPr>
            <p:ph type="title"/>
          </p:nvPr>
        </p:nvSpPr>
        <p:spPr>
          <a:xfrm>
            <a:off x="354061" y="530021"/>
            <a:ext cx="5631623" cy="1130188"/>
          </a:xfrm>
          <a:prstGeom prst="rect">
            <a:avLst/>
          </a:prstGeom>
        </p:spPr>
        <p:txBody>
          <a:bodyPr vert="horz" lIns="0" tIns="0" rIns="0" bIns="0" rtlCol="0" anchor="t" anchorCtr="0">
            <a:noAutofit/>
          </a:bodyPr>
          <a:lstStyle/>
          <a:p>
            <a:r>
              <a:rPr lang="en-US" dirty="0"/>
              <a:t>Click to edit Master title style</a:t>
            </a:r>
          </a:p>
        </p:txBody>
      </p:sp>
      <p:sp>
        <p:nvSpPr>
          <p:cNvPr id="12" name="TextBox 11">
            <a:extLst>
              <a:ext uri="{FF2B5EF4-FFF2-40B4-BE49-F238E27FC236}">
                <a16:creationId xmlns:a16="http://schemas.microsoft.com/office/drawing/2014/main" id="{9A5610B7-08DB-7849-96D1-46BF1C785ED5}"/>
              </a:ext>
            </a:extLst>
          </p:cNvPr>
          <p:cNvSpPr txBox="1"/>
          <p:nvPr userDrawn="1"/>
        </p:nvSpPr>
        <p:spPr>
          <a:xfrm>
            <a:off x="8802875" y="6449569"/>
            <a:ext cx="3437887" cy="123111"/>
          </a:xfrm>
          <a:prstGeom prst="rect">
            <a:avLst/>
          </a:prstGeom>
        </p:spPr>
        <p:txBody>
          <a:bodyPr vert="horz" wrap="square" lIns="0" tIns="0" rIns="91428" bIns="0" rtlCol="0">
            <a:spAutoFit/>
          </a:bodyPr>
          <a:lstStyle/>
          <a:p>
            <a:pPr marL="7700" marR="242951" lvl="0" indent="0" algn="r" defTabSz="554437" rtl="0" eaLnBrk="1" fontAlgn="auto" latinLnBrk="0" hangingPunct="1">
              <a:lnSpc>
                <a:spcPct val="100000"/>
              </a:lnSpc>
              <a:spcBef>
                <a:spcPts val="55"/>
              </a:spcBef>
              <a:spcAft>
                <a:spcPts val="0"/>
              </a:spcAft>
              <a:buClrTx/>
              <a:buSzTx/>
              <a:buFontTx/>
              <a:buNone/>
              <a:tabLst/>
              <a:defRPr/>
            </a:pPr>
            <a:r>
              <a:rPr lang="en-CA" sz="800" spc="-18" dirty="0">
                <a:solidFill>
                  <a:schemeClr val="tx1">
                    <a:lumMod val="50000"/>
                  </a:schemeClr>
                </a:solidFill>
                <a:latin typeface="Exo" panose="02000503000000000000" pitchFamily="2" charset="77"/>
              </a:rPr>
              <a:t>Info-</a:t>
            </a:r>
            <a:r>
              <a:rPr lang="en-CA" sz="800" spc="-103" dirty="0">
                <a:solidFill>
                  <a:schemeClr val="tx1">
                    <a:lumMod val="50000"/>
                  </a:schemeClr>
                </a:solidFill>
                <a:latin typeface="Exo" panose="02000503000000000000" pitchFamily="2" charset="77"/>
              </a:rPr>
              <a:t>T</a:t>
            </a:r>
            <a:r>
              <a:rPr lang="en-CA" sz="800" spc="-15" dirty="0">
                <a:solidFill>
                  <a:schemeClr val="tx1">
                    <a:lumMod val="50000"/>
                  </a:schemeClr>
                </a:solidFill>
                <a:latin typeface="Exo" panose="02000503000000000000" pitchFamily="2" charset="77"/>
              </a:rPr>
              <a:t>ec</a:t>
            </a:r>
            <a:r>
              <a:rPr lang="en-CA" sz="800" spc="6" dirty="0">
                <a:solidFill>
                  <a:schemeClr val="tx1">
                    <a:lumMod val="50000"/>
                  </a:schemeClr>
                </a:solidFill>
                <a:latin typeface="Exo" panose="02000503000000000000" pitchFamily="2" charset="77"/>
              </a:rPr>
              <a:t>h</a:t>
            </a:r>
            <a:r>
              <a:rPr lang="en-CA" sz="800" spc="-39" dirty="0">
                <a:solidFill>
                  <a:schemeClr val="tx1">
                    <a:lumMod val="50000"/>
                  </a:schemeClr>
                </a:solidFill>
                <a:latin typeface="Exo" panose="02000503000000000000" pitchFamily="2" charset="77"/>
              </a:rPr>
              <a:t> </a:t>
            </a:r>
            <a:r>
              <a:rPr lang="en-CA" sz="800" spc="-15" dirty="0">
                <a:solidFill>
                  <a:schemeClr val="tx1">
                    <a:lumMod val="50000"/>
                  </a:schemeClr>
                </a:solidFill>
                <a:latin typeface="Exo" panose="02000503000000000000" pitchFamily="2" charset="77"/>
              </a:rPr>
              <a:t>Researc</a:t>
            </a:r>
            <a:r>
              <a:rPr lang="en-CA" sz="800" spc="6" dirty="0">
                <a:solidFill>
                  <a:schemeClr val="tx1">
                    <a:lumMod val="50000"/>
                  </a:schemeClr>
                </a:solidFill>
                <a:latin typeface="Exo" panose="02000503000000000000" pitchFamily="2" charset="77"/>
              </a:rPr>
              <a:t>h</a:t>
            </a:r>
            <a:r>
              <a:rPr lang="en-CA" sz="800" spc="-39" dirty="0">
                <a:solidFill>
                  <a:schemeClr val="tx1">
                    <a:lumMod val="50000"/>
                  </a:schemeClr>
                </a:solidFill>
                <a:latin typeface="Exo" panose="02000503000000000000" pitchFamily="2" charset="77"/>
              </a:rPr>
              <a:t> </a:t>
            </a:r>
            <a:r>
              <a:rPr lang="en-CA" sz="800" spc="-15" dirty="0">
                <a:solidFill>
                  <a:schemeClr val="tx1">
                    <a:lumMod val="50000"/>
                  </a:schemeClr>
                </a:solidFill>
                <a:latin typeface="Exo" panose="02000503000000000000" pitchFamily="2" charset="77"/>
              </a:rPr>
              <a:t>Grou</a:t>
            </a:r>
            <a:r>
              <a:rPr lang="en-CA" sz="800" spc="6" dirty="0">
                <a:solidFill>
                  <a:schemeClr val="tx1">
                    <a:lumMod val="50000"/>
                  </a:schemeClr>
                </a:solidFill>
                <a:latin typeface="Exo" panose="02000503000000000000" pitchFamily="2" charset="77"/>
              </a:rPr>
              <a:t>p   |   </a:t>
            </a:r>
            <a:fld id="{81D60167-4931-47E6-BA6A-407CBD079E47}" type="slidenum">
              <a:rPr lang="en-CA" sz="800" spc="6" smtClean="0">
                <a:solidFill>
                  <a:schemeClr val="tx1">
                    <a:lumMod val="50000"/>
                  </a:schemeClr>
                </a:solidFill>
                <a:latin typeface="Exo" panose="02000503000000000000" pitchFamily="2" charset="77"/>
                <a:cs typeface="Arial" panose="020B0604020202020204" pitchFamily="34" charset="0"/>
              </a:rPr>
              <a:pPr marL="7700" marR="242951" lvl="0" indent="0" algn="r" defTabSz="554437" rtl="0" eaLnBrk="1" fontAlgn="auto" latinLnBrk="0" hangingPunct="1">
                <a:lnSpc>
                  <a:spcPct val="100000"/>
                </a:lnSpc>
                <a:spcBef>
                  <a:spcPts val="55"/>
                </a:spcBef>
                <a:spcAft>
                  <a:spcPts val="0"/>
                </a:spcAft>
                <a:buClrTx/>
                <a:buSzTx/>
                <a:buFontTx/>
                <a:buNone/>
                <a:tabLst/>
                <a:defRPr/>
              </a:pPr>
              <a:t>‹#›</a:t>
            </a:fld>
            <a:endParaRPr sz="800" spc="6" dirty="0">
              <a:solidFill>
                <a:schemeClr val="tx1">
                  <a:lumMod val="50000"/>
                </a:schemeClr>
              </a:solidFill>
              <a:latin typeface="Exo" panose="02000503000000000000" pitchFamily="2" charset="77"/>
              <a:cs typeface="Arial" panose="020B0604020202020204" pitchFamily="34" charset="0"/>
            </a:endParaRPr>
          </a:p>
        </p:txBody>
      </p:sp>
    </p:spTree>
    <p:extLst>
      <p:ext uri="{BB962C8B-B14F-4D97-AF65-F5344CB8AC3E}">
        <p14:creationId xmlns:p14="http://schemas.microsoft.com/office/powerpoint/2010/main" val="933421238"/>
      </p:ext>
    </p:extLst>
  </p:cSld>
  <p:clrMap bg1="lt1" tx1="dk1" bg2="lt2" tx2="dk2" accent1="accent1" accent2="accent2" accent3="accent3" accent4="accent4" accent5="accent5" accent6="accent6" hlink="hlink" folHlink="folHlink"/>
  <p:sldLayoutIdLst>
    <p:sldLayoutId id="2147483671" r:id="rId1"/>
    <p:sldLayoutId id="2147483673" r:id="rId2"/>
    <p:sldLayoutId id="2147483683" r:id="rId3"/>
  </p:sldLayoutIdLst>
  <p:hf hdr="0" ftr="0" dt="0"/>
  <p:txStyles>
    <p:titleStyle>
      <a:lvl1pPr algn="l" defTabSz="914309" rtl="0" eaLnBrk="1" latinLnBrk="0" hangingPunct="1">
        <a:lnSpc>
          <a:spcPct val="90000"/>
        </a:lnSpc>
        <a:spcBef>
          <a:spcPct val="0"/>
        </a:spcBef>
        <a:buNone/>
        <a:defRPr sz="4000" b="0" i="0" kern="1200">
          <a:solidFill>
            <a:srgbClr val="717171"/>
          </a:solidFill>
          <a:latin typeface="Montserrat SemiBold" pitchFamily="2" charset="77"/>
          <a:ea typeface="+mj-ea"/>
          <a:cs typeface="Arial" panose="020B0604020202020204" pitchFamily="34" charset="0"/>
        </a:defRPr>
      </a:lvl1pPr>
    </p:titleStyle>
    <p:bodyStyle>
      <a:lvl1pPr marL="228577" indent="-228577" algn="l" defTabSz="914309"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31" indent="-228577" algn="l" defTabSz="914309"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886" indent="-228577" algn="l" defTabSz="914309"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040" indent="-228577" algn="l" defTabSz="91430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194" indent="-228577" algn="l" defTabSz="91430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349" indent="-228577" algn="l" defTabSz="91430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503" indent="-228577" algn="l" defTabSz="91430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657" indent="-228577" algn="l" defTabSz="91430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811" indent="-228577" algn="l" defTabSz="91430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09" rtl="0" eaLnBrk="1" latinLnBrk="0" hangingPunct="1">
        <a:defRPr sz="1800" kern="1200">
          <a:solidFill>
            <a:schemeClr val="tx1"/>
          </a:solidFill>
          <a:latin typeface="+mn-lt"/>
          <a:ea typeface="+mn-ea"/>
          <a:cs typeface="+mn-cs"/>
        </a:defRPr>
      </a:lvl1pPr>
      <a:lvl2pPr marL="457154" algn="l" defTabSz="914309" rtl="0" eaLnBrk="1" latinLnBrk="0" hangingPunct="1">
        <a:defRPr sz="1800" kern="1200">
          <a:solidFill>
            <a:schemeClr val="tx1"/>
          </a:solidFill>
          <a:latin typeface="+mn-lt"/>
          <a:ea typeface="+mn-ea"/>
          <a:cs typeface="+mn-cs"/>
        </a:defRPr>
      </a:lvl2pPr>
      <a:lvl3pPr marL="914309" algn="l" defTabSz="914309" rtl="0" eaLnBrk="1" latinLnBrk="0" hangingPunct="1">
        <a:defRPr sz="1800" kern="1200">
          <a:solidFill>
            <a:schemeClr val="tx1"/>
          </a:solidFill>
          <a:latin typeface="+mn-lt"/>
          <a:ea typeface="+mn-ea"/>
          <a:cs typeface="+mn-cs"/>
        </a:defRPr>
      </a:lvl3pPr>
      <a:lvl4pPr marL="1371463" algn="l" defTabSz="914309" rtl="0" eaLnBrk="1" latinLnBrk="0" hangingPunct="1">
        <a:defRPr sz="1800" kern="1200">
          <a:solidFill>
            <a:schemeClr val="tx1"/>
          </a:solidFill>
          <a:latin typeface="+mn-lt"/>
          <a:ea typeface="+mn-ea"/>
          <a:cs typeface="+mn-cs"/>
        </a:defRPr>
      </a:lvl4pPr>
      <a:lvl5pPr marL="1828617" algn="l" defTabSz="914309" rtl="0" eaLnBrk="1" latinLnBrk="0" hangingPunct="1">
        <a:defRPr sz="1800" kern="1200">
          <a:solidFill>
            <a:schemeClr val="tx1"/>
          </a:solidFill>
          <a:latin typeface="+mn-lt"/>
          <a:ea typeface="+mn-ea"/>
          <a:cs typeface="+mn-cs"/>
        </a:defRPr>
      </a:lvl5pPr>
      <a:lvl6pPr marL="2285771" algn="l" defTabSz="914309" rtl="0" eaLnBrk="1" latinLnBrk="0" hangingPunct="1">
        <a:defRPr sz="1800" kern="1200">
          <a:solidFill>
            <a:schemeClr val="tx1"/>
          </a:solidFill>
          <a:latin typeface="+mn-lt"/>
          <a:ea typeface="+mn-ea"/>
          <a:cs typeface="+mn-cs"/>
        </a:defRPr>
      </a:lvl6pPr>
      <a:lvl7pPr marL="2742926" algn="l" defTabSz="914309" rtl="0" eaLnBrk="1" latinLnBrk="0" hangingPunct="1">
        <a:defRPr sz="1800" kern="1200">
          <a:solidFill>
            <a:schemeClr val="tx1"/>
          </a:solidFill>
          <a:latin typeface="+mn-lt"/>
          <a:ea typeface="+mn-ea"/>
          <a:cs typeface="+mn-cs"/>
        </a:defRPr>
      </a:lvl7pPr>
      <a:lvl8pPr marL="3200080" algn="l" defTabSz="914309" rtl="0" eaLnBrk="1" latinLnBrk="0" hangingPunct="1">
        <a:defRPr sz="1800" kern="1200">
          <a:solidFill>
            <a:schemeClr val="tx1"/>
          </a:solidFill>
          <a:latin typeface="+mn-lt"/>
          <a:ea typeface="+mn-ea"/>
          <a:cs typeface="+mn-cs"/>
        </a:defRPr>
      </a:lvl8pPr>
      <a:lvl9pPr marL="3657234" algn="l" defTabSz="914309"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296">
          <p15:clr>
            <a:srgbClr val="F26B43"/>
          </p15:clr>
        </p15:guide>
        <p15:guide id="2" pos="3818">
          <p15:clr>
            <a:srgbClr val="F26B43"/>
          </p15:clr>
        </p15:guide>
        <p15:guide id="3" pos="3909">
          <p15:clr>
            <a:srgbClr val="F26B43"/>
          </p15:clr>
        </p15:guide>
        <p15:guide id="4" pos="4441">
          <p15:clr>
            <a:srgbClr val="F26B43"/>
          </p15:clr>
        </p15:guide>
        <p15:guide id="5" pos="3205">
          <p15:clr>
            <a:srgbClr val="F26B43"/>
          </p15:clr>
        </p15:guide>
        <p15:guide id="6" pos="2684">
          <p15:clr>
            <a:srgbClr val="F26B43"/>
          </p15:clr>
        </p15:guide>
        <p15:guide id="7" pos="2593">
          <p15:clr>
            <a:srgbClr val="F26B43"/>
          </p15:clr>
        </p15:guide>
        <p15:guide id="8" pos="2071">
          <p15:clr>
            <a:srgbClr val="F26B43"/>
          </p15:clr>
        </p15:guide>
        <p15:guide id="9" pos="4521">
          <p15:clr>
            <a:srgbClr val="F26B43"/>
          </p15:clr>
        </p15:guide>
        <p15:guide id="10" pos="5043">
          <p15:clr>
            <a:srgbClr val="F26B43"/>
          </p15:clr>
        </p15:guide>
        <p15:guide id="11" pos="5133">
          <p15:clr>
            <a:srgbClr val="F26B43"/>
          </p15:clr>
        </p15:guide>
        <p15:guide id="12" pos="5655">
          <p15:clr>
            <a:srgbClr val="F26B43"/>
          </p15:clr>
        </p15:guide>
        <p15:guide id="13" pos="5737">
          <p15:clr>
            <a:srgbClr val="F26B43"/>
          </p15:clr>
        </p15:guide>
        <p15:guide id="14" pos="6265">
          <p15:clr>
            <a:srgbClr val="F26B43"/>
          </p15:clr>
        </p15:guide>
        <p15:guide id="15" pos="6358">
          <p15:clr>
            <a:srgbClr val="F26B43"/>
          </p15:clr>
        </p15:guide>
        <p15:guide id="16" pos="6880">
          <p15:clr>
            <a:srgbClr val="F26B43"/>
          </p15:clr>
        </p15:guide>
        <p15:guide id="17" pos="6970">
          <p15:clr>
            <a:srgbClr val="F26B43"/>
          </p15:clr>
        </p15:guide>
        <p15:guide id="18" pos="7492">
          <p15:clr>
            <a:srgbClr val="F26B43"/>
          </p15:clr>
        </p15:guide>
        <p15:guide id="19" pos="1981">
          <p15:clr>
            <a:srgbClr val="F26B43"/>
          </p15:clr>
        </p15:guide>
        <p15:guide id="20" pos="1459">
          <p15:clr>
            <a:srgbClr val="F26B43"/>
          </p15:clr>
        </p15:guide>
        <p15:guide id="21" pos="1368">
          <p15:clr>
            <a:srgbClr val="F26B43"/>
          </p15:clr>
        </p15:guide>
        <p15:guide id="22" pos="847">
          <p15:clr>
            <a:srgbClr val="F26B43"/>
          </p15:clr>
        </p15:guide>
        <p15:guide id="23" pos="756">
          <p15:clr>
            <a:srgbClr val="F26B43"/>
          </p15:clr>
        </p15:guide>
        <p15:guide id="24" pos="234">
          <p15:clr>
            <a:srgbClr val="F26B43"/>
          </p15:clr>
        </p15:guide>
        <p15:guide id="25" orient="horz" pos="600">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bwMode="gray">
      <p:bgRef idx="1001">
        <a:schemeClr val="bg1"/>
      </p:bgRef>
    </p:bg>
    <p:spTree>
      <p:nvGrpSpPr>
        <p:cNvPr id="1" name=""/>
        <p:cNvGrpSpPr/>
        <p:nvPr/>
      </p:nvGrpSpPr>
      <p:grpSpPr>
        <a:xfrm>
          <a:off x="0" y="0"/>
          <a:ext cx="0" cy="0"/>
          <a:chOff x="0" y="0"/>
          <a:chExt cx="0" cy="0"/>
        </a:xfrm>
      </p:grpSpPr>
      <p:sp>
        <p:nvSpPr>
          <p:cNvPr id="8" name="Title Placeholder 1">
            <a:extLst>
              <a:ext uri="{FF2B5EF4-FFF2-40B4-BE49-F238E27FC236}">
                <a16:creationId xmlns:a16="http://schemas.microsoft.com/office/drawing/2014/main" id="{9D2D98CA-E486-8443-9BF6-95C9C1E815D5}"/>
              </a:ext>
            </a:extLst>
          </p:cNvPr>
          <p:cNvSpPr>
            <a:spLocks noGrp="1"/>
          </p:cNvSpPr>
          <p:nvPr>
            <p:ph type="title"/>
          </p:nvPr>
        </p:nvSpPr>
        <p:spPr>
          <a:xfrm>
            <a:off x="354061" y="530021"/>
            <a:ext cx="5631623" cy="1130188"/>
          </a:xfrm>
          <a:prstGeom prst="rect">
            <a:avLst/>
          </a:prstGeom>
        </p:spPr>
        <p:txBody>
          <a:bodyPr vert="horz" lIns="0" tIns="0" rIns="0" bIns="0" rtlCol="0" anchor="t" anchorCtr="0">
            <a:noAutofit/>
          </a:bodyPr>
          <a:lstStyle/>
          <a:p>
            <a:r>
              <a:rPr lang="en-US" dirty="0"/>
              <a:t>Click to edit Master title style</a:t>
            </a:r>
          </a:p>
        </p:txBody>
      </p:sp>
      <p:sp>
        <p:nvSpPr>
          <p:cNvPr id="12" name="TextBox 11">
            <a:extLst>
              <a:ext uri="{FF2B5EF4-FFF2-40B4-BE49-F238E27FC236}">
                <a16:creationId xmlns:a16="http://schemas.microsoft.com/office/drawing/2014/main" id="{9A5610B7-08DB-7849-96D1-46BF1C785ED5}"/>
              </a:ext>
            </a:extLst>
          </p:cNvPr>
          <p:cNvSpPr txBox="1"/>
          <p:nvPr userDrawn="1"/>
        </p:nvSpPr>
        <p:spPr>
          <a:xfrm>
            <a:off x="8802875" y="6449569"/>
            <a:ext cx="3437887" cy="123111"/>
          </a:xfrm>
          <a:prstGeom prst="rect">
            <a:avLst/>
          </a:prstGeom>
        </p:spPr>
        <p:txBody>
          <a:bodyPr vert="horz" wrap="square" lIns="0" tIns="0" rIns="91428" bIns="0" rtlCol="0">
            <a:spAutoFit/>
          </a:bodyPr>
          <a:lstStyle/>
          <a:p>
            <a:pPr marL="7700" marR="242951" lvl="0" indent="0" algn="r" defTabSz="554437" rtl="0" eaLnBrk="1" fontAlgn="auto" latinLnBrk="0" hangingPunct="1">
              <a:lnSpc>
                <a:spcPct val="100000"/>
              </a:lnSpc>
              <a:spcBef>
                <a:spcPts val="55"/>
              </a:spcBef>
              <a:spcAft>
                <a:spcPts val="0"/>
              </a:spcAft>
              <a:buClrTx/>
              <a:buSzTx/>
              <a:buFontTx/>
              <a:buNone/>
              <a:tabLst/>
              <a:defRPr/>
            </a:pPr>
            <a:r>
              <a:rPr lang="en-CA" sz="800" spc="-18" dirty="0">
                <a:solidFill>
                  <a:schemeClr val="tx1">
                    <a:lumMod val="50000"/>
                  </a:schemeClr>
                </a:solidFill>
                <a:latin typeface="Exo" panose="02000503000000000000" pitchFamily="2" charset="77"/>
              </a:rPr>
              <a:t>Info-</a:t>
            </a:r>
            <a:r>
              <a:rPr lang="en-CA" sz="800" spc="-103" dirty="0">
                <a:solidFill>
                  <a:schemeClr val="tx1">
                    <a:lumMod val="50000"/>
                  </a:schemeClr>
                </a:solidFill>
                <a:latin typeface="Exo" panose="02000503000000000000" pitchFamily="2" charset="77"/>
              </a:rPr>
              <a:t>T</a:t>
            </a:r>
            <a:r>
              <a:rPr lang="en-CA" sz="800" spc="-15" dirty="0">
                <a:solidFill>
                  <a:schemeClr val="tx1">
                    <a:lumMod val="50000"/>
                  </a:schemeClr>
                </a:solidFill>
                <a:latin typeface="Exo" panose="02000503000000000000" pitchFamily="2" charset="77"/>
              </a:rPr>
              <a:t>ec</a:t>
            </a:r>
            <a:r>
              <a:rPr lang="en-CA" sz="800" spc="6" dirty="0">
                <a:solidFill>
                  <a:schemeClr val="tx1">
                    <a:lumMod val="50000"/>
                  </a:schemeClr>
                </a:solidFill>
                <a:latin typeface="Exo" panose="02000503000000000000" pitchFamily="2" charset="77"/>
              </a:rPr>
              <a:t>h</a:t>
            </a:r>
            <a:r>
              <a:rPr lang="en-CA" sz="800" spc="-39" dirty="0">
                <a:solidFill>
                  <a:schemeClr val="tx1">
                    <a:lumMod val="50000"/>
                  </a:schemeClr>
                </a:solidFill>
                <a:latin typeface="Exo" panose="02000503000000000000" pitchFamily="2" charset="77"/>
              </a:rPr>
              <a:t> </a:t>
            </a:r>
            <a:r>
              <a:rPr lang="en-CA" sz="800" spc="-15" dirty="0">
                <a:solidFill>
                  <a:schemeClr val="tx1">
                    <a:lumMod val="50000"/>
                  </a:schemeClr>
                </a:solidFill>
                <a:latin typeface="Exo" panose="02000503000000000000" pitchFamily="2" charset="77"/>
              </a:rPr>
              <a:t>Researc</a:t>
            </a:r>
            <a:r>
              <a:rPr lang="en-CA" sz="800" spc="6" dirty="0">
                <a:solidFill>
                  <a:schemeClr val="tx1">
                    <a:lumMod val="50000"/>
                  </a:schemeClr>
                </a:solidFill>
                <a:latin typeface="Exo" panose="02000503000000000000" pitchFamily="2" charset="77"/>
              </a:rPr>
              <a:t>h</a:t>
            </a:r>
            <a:r>
              <a:rPr lang="en-CA" sz="800" spc="-39" dirty="0">
                <a:solidFill>
                  <a:schemeClr val="tx1">
                    <a:lumMod val="50000"/>
                  </a:schemeClr>
                </a:solidFill>
                <a:latin typeface="Exo" panose="02000503000000000000" pitchFamily="2" charset="77"/>
              </a:rPr>
              <a:t> </a:t>
            </a:r>
            <a:r>
              <a:rPr lang="en-CA" sz="800" spc="-15" dirty="0">
                <a:solidFill>
                  <a:schemeClr val="tx1">
                    <a:lumMod val="50000"/>
                  </a:schemeClr>
                </a:solidFill>
                <a:latin typeface="Exo" panose="02000503000000000000" pitchFamily="2" charset="77"/>
              </a:rPr>
              <a:t>Grou</a:t>
            </a:r>
            <a:r>
              <a:rPr lang="en-CA" sz="800" spc="6" dirty="0">
                <a:solidFill>
                  <a:schemeClr val="tx1">
                    <a:lumMod val="50000"/>
                  </a:schemeClr>
                </a:solidFill>
                <a:latin typeface="Exo" panose="02000503000000000000" pitchFamily="2" charset="77"/>
              </a:rPr>
              <a:t>p   |   </a:t>
            </a:r>
            <a:fld id="{81D60167-4931-47E6-BA6A-407CBD079E47}" type="slidenum">
              <a:rPr lang="en-CA" sz="800" spc="6" smtClean="0">
                <a:solidFill>
                  <a:schemeClr val="tx1">
                    <a:lumMod val="50000"/>
                  </a:schemeClr>
                </a:solidFill>
                <a:latin typeface="Exo" panose="02000503000000000000" pitchFamily="2" charset="77"/>
                <a:cs typeface="Arial" panose="020B0604020202020204" pitchFamily="34" charset="0"/>
              </a:rPr>
              <a:pPr marL="7700" marR="242951" lvl="0" indent="0" algn="r" defTabSz="554437" rtl="0" eaLnBrk="1" fontAlgn="auto" latinLnBrk="0" hangingPunct="1">
                <a:lnSpc>
                  <a:spcPct val="100000"/>
                </a:lnSpc>
                <a:spcBef>
                  <a:spcPts val="55"/>
                </a:spcBef>
                <a:spcAft>
                  <a:spcPts val="0"/>
                </a:spcAft>
                <a:buClrTx/>
                <a:buSzTx/>
                <a:buFontTx/>
                <a:buNone/>
                <a:tabLst/>
                <a:defRPr/>
              </a:pPr>
              <a:t>‹#›</a:t>
            </a:fld>
            <a:endParaRPr sz="800" spc="6" dirty="0">
              <a:solidFill>
                <a:schemeClr val="tx1">
                  <a:lumMod val="50000"/>
                </a:schemeClr>
              </a:solidFill>
              <a:latin typeface="Exo" panose="02000503000000000000" pitchFamily="2" charset="77"/>
              <a:cs typeface="Arial" panose="020B0604020202020204" pitchFamily="34" charset="0"/>
            </a:endParaRPr>
          </a:p>
        </p:txBody>
      </p:sp>
    </p:spTree>
    <p:extLst>
      <p:ext uri="{BB962C8B-B14F-4D97-AF65-F5344CB8AC3E}">
        <p14:creationId xmlns:p14="http://schemas.microsoft.com/office/powerpoint/2010/main" val="529550842"/>
      </p:ext>
    </p:extLst>
  </p:cSld>
  <p:clrMap bg1="lt1" tx1="dk1" bg2="lt2" tx2="dk2" accent1="accent1" accent2="accent2" accent3="accent3" accent4="accent4" accent5="accent5" accent6="accent6" hlink="hlink" folHlink="folHlink"/>
  <p:sldLayoutIdLst>
    <p:sldLayoutId id="2147483730" r:id="rId1"/>
    <p:sldLayoutId id="2147483737" r:id="rId2"/>
    <p:sldLayoutId id="2147483743" r:id="rId3"/>
  </p:sldLayoutIdLst>
  <p:hf hdr="0" ftr="0" dt="0"/>
  <p:txStyles>
    <p:titleStyle>
      <a:lvl1pPr algn="l" defTabSz="914309" rtl="0" eaLnBrk="1" latinLnBrk="0" hangingPunct="1">
        <a:lnSpc>
          <a:spcPct val="90000"/>
        </a:lnSpc>
        <a:spcBef>
          <a:spcPct val="0"/>
        </a:spcBef>
        <a:buNone/>
        <a:defRPr sz="4000" b="0" i="0" kern="1200">
          <a:solidFill>
            <a:srgbClr val="717171"/>
          </a:solidFill>
          <a:latin typeface="Montserrat SemiBold" pitchFamily="2" charset="77"/>
          <a:ea typeface="+mj-ea"/>
          <a:cs typeface="Arial" panose="020B0604020202020204" pitchFamily="34" charset="0"/>
        </a:defRPr>
      </a:lvl1pPr>
    </p:titleStyle>
    <p:bodyStyle>
      <a:lvl1pPr marL="228577" indent="-228577" algn="l" defTabSz="914309"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31" indent="-228577" algn="l" defTabSz="914309"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886" indent="-228577" algn="l" defTabSz="914309"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040" indent="-228577" algn="l" defTabSz="91430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194" indent="-228577" algn="l" defTabSz="91430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349" indent="-228577" algn="l" defTabSz="91430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503" indent="-228577" algn="l" defTabSz="91430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657" indent="-228577" algn="l" defTabSz="91430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811" indent="-228577" algn="l" defTabSz="91430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09" rtl="0" eaLnBrk="1" latinLnBrk="0" hangingPunct="1">
        <a:defRPr sz="1800" kern="1200">
          <a:solidFill>
            <a:schemeClr val="tx1"/>
          </a:solidFill>
          <a:latin typeface="+mn-lt"/>
          <a:ea typeface="+mn-ea"/>
          <a:cs typeface="+mn-cs"/>
        </a:defRPr>
      </a:lvl1pPr>
      <a:lvl2pPr marL="457154" algn="l" defTabSz="914309" rtl="0" eaLnBrk="1" latinLnBrk="0" hangingPunct="1">
        <a:defRPr sz="1800" kern="1200">
          <a:solidFill>
            <a:schemeClr val="tx1"/>
          </a:solidFill>
          <a:latin typeface="+mn-lt"/>
          <a:ea typeface="+mn-ea"/>
          <a:cs typeface="+mn-cs"/>
        </a:defRPr>
      </a:lvl2pPr>
      <a:lvl3pPr marL="914309" algn="l" defTabSz="914309" rtl="0" eaLnBrk="1" latinLnBrk="0" hangingPunct="1">
        <a:defRPr sz="1800" kern="1200">
          <a:solidFill>
            <a:schemeClr val="tx1"/>
          </a:solidFill>
          <a:latin typeface="+mn-lt"/>
          <a:ea typeface="+mn-ea"/>
          <a:cs typeface="+mn-cs"/>
        </a:defRPr>
      </a:lvl3pPr>
      <a:lvl4pPr marL="1371463" algn="l" defTabSz="914309" rtl="0" eaLnBrk="1" latinLnBrk="0" hangingPunct="1">
        <a:defRPr sz="1800" kern="1200">
          <a:solidFill>
            <a:schemeClr val="tx1"/>
          </a:solidFill>
          <a:latin typeface="+mn-lt"/>
          <a:ea typeface="+mn-ea"/>
          <a:cs typeface="+mn-cs"/>
        </a:defRPr>
      </a:lvl4pPr>
      <a:lvl5pPr marL="1828617" algn="l" defTabSz="914309" rtl="0" eaLnBrk="1" latinLnBrk="0" hangingPunct="1">
        <a:defRPr sz="1800" kern="1200">
          <a:solidFill>
            <a:schemeClr val="tx1"/>
          </a:solidFill>
          <a:latin typeface="+mn-lt"/>
          <a:ea typeface="+mn-ea"/>
          <a:cs typeface="+mn-cs"/>
        </a:defRPr>
      </a:lvl5pPr>
      <a:lvl6pPr marL="2285771" algn="l" defTabSz="914309" rtl="0" eaLnBrk="1" latinLnBrk="0" hangingPunct="1">
        <a:defRPr sz="1800" kern="1200">
          <a:solidFill>
            <a:schemeClr val="tx1"/>
          </a:solidFill>
          <a:latin typeface="+mn-lt"/>
          <a:ea typeface="+mn-ea"/>
          <a:cs typeface="+mn-cs"/>
        </a:defRPr>
      </a:lvl6pPr>
      <a:lvl7pPr marL="2742926" algn="l" defTabSz="914309" rtl="0" eaLnBrk="1" latinLnBrk="0" hangingPunct="1">
        <a:defRPr sz="1800" kern="1200">
          <a:solidFill>
            <a:schemeClr val="tx1"/>
          </a:solidFill>
          <a:latin typeface="+mn-lt"/>
          <a:ea typeface="+mn-ea"/>
          <a:cs typeface="+mn-cs"/>
        </a:defRPr>
      </a:lvl7pPr>
      <a:lvl8pPr marL="3200080" algn="l" defTabSz="914309" rtl="0" eaLnBrk="1" latinLnBrk="0" hangingPunct="1">
        <a:defRPr sz="1800" kern="1200">
          <a:solidFill>
            <a:schemeClr val="tx1"/>
          </a:solidFill>
          <a:latin typeface="+mn-lt"/>
          <a:ea typeface="+mn-ea"/>
          <a:cs typeface="+mn-cs"/>
        </a:defRPr>
      </a:lvl8pPr>
      <a:lvl9pPr marL="3657234" algn="l" defTabSz="914309"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296">
          <p15:clr>
            <a:srgbClr val="F26B43"/>
          </p15:clr>
        </p15:guide>
        <p15:guide id="2" pos="3818">
          <p15:clr>
            <a:srgbClr val="F26B43"/>
          </p15:clr>
        </p15:guide>
        <p15:guide id="3" pos="3909">
          <p15:clr>
            <a:srgbClr val="F26B43"/>
          </p15:clr>
        </p15:guide>
        <p15:guide id="4" pos="4441">
          <p15:clr>
            <a:srgbClr val="F26B43"/>
          </p15:clr>
        </p15:guide>
        <p15:guide id="5" pos="3205">
          <p15:clr>
            <a:srgbClr val="F26B43"/>
          </p15:clr>
        </p15:guide>
        <p15:guide id="6" pos="2684">
          <p15:clr>
            <a:srgbClr val="F26B43"/>
          </p15:clr>
        </p15:guide>
        <p15:guide id="7" pos="2593">
          <p15:clr>
            <a:srgbClr val="F26B43"/>
          </p15:clr>
        </p15:guide>
        <p15:guide id="8" pos="2071">
          <p15:clr>
            <a:srgbClr val="F26B43"/>
          </p15:clr>
        </p15:guide>
        <p15:guide id="9" pos="4521">
          <p15:clr>
            <a:srgbClr val="F26B43"/>
          </p15:clr>
        </p15:guide>
        <p15:guide id="10" pos="5043">
          <p15:clr>
            <a:srgbClr val="F26B43"/>
          </p15:clr>
        </p15:guide>
        <p15:guide id="11" pos="5133">
          <p15:clr>
            <a:srgbClr val="F26B43"/>
          </p15:clr>
        </p15:guide>
        <p15:guide id="12" pos="5655">
          <p15:clr>
            <a:srgbClr val="F26B43"/>
          </p15:clr>
        </p15:guide>
        <p15:guide id="13" pos="5737">
          <p15:clr>
            <a:srgbClr val="F26B43"/>
          </p15:clr>
        </p15:guide>
        <p15:guide id="14" pos="6265">
          <p15:clr>
            <a:srgbClr val="F26B43"/>
          </p15:clr>
        </p15:guide>
        <p15:guide id="15" pos="6358">
          <p15:clr>
            <a:srgbClr val="F26B43"/>
          </p15:clr>
        </p15:guide>
        <p15:guide id="16" pos="6880">
          <p15:clr>
            <a:srgbClr val="F26B43"/>
          </p15:clr>
        </p15:guide>
        <p15:guide id="17" pos="6970">
          <p15:clr>
            <a:srgbClr val="F26B43"/>
          </p15:clr>
        </p15:guide>
        <p15:guide id="18" pos="7492">
          <p15:clr>
            <a:srgbClr val="F26B43"/>
          </p15:clr>
        </p15:guide>
        <p15:guide id="19" pos="1981">
          <p15:clr>
            <a:srgbClr val="F26B43"/>
          </p15:clr>
        </p15:guide>
        <p15:guide id="20" pos="1459">
          <p15:clr>
            <a:srgbClr val="F26B43"/>
          </p15:clr>
        </p15:guide>
        <p15:guide id="21" pos="1368">
          <p15:clr>
            <a:srgbClr val="F26B43"/>
          </p15:clr>
        </p15:guide>
        <p15:guide id="22" pos="847">
          <p15:clr>
            <a:srgbClr val="F26B43"/>
          </p15:clr>
        </p15:guide>
        <p15:guide id="23" pos="756">
          <p15:clr>
            <a:srgbClr val="F26B43"/>
          </p15:clr>
        </p15:guide>
        <p15:guide id="24" pos="234">
          <p15:clr>
            <a:srgbClr val="F26B43"/>
          </p15:clr>
        </p15:guide>
        <p15:guide id="25" orient="horz" pos="600">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bwMode="gray">
      <p:bgRef idx="1001">
        <a:schemeClr val="bg1"/>
      </p:bgRef>
    </p:bg>
    <p:spTree>
      <p:nvGrpSpPr>
        <p:cNvPr id="1" name=""/>
        <p:cNvGrpSpPr/>
        <p:nvPr/>
      </p:nvGrpSpPr>
      <p:grpSpPr>
        <a:xfrm>
          <a:off x="0" y="0"/>
          <a:ext cx="0" cy="0"/>
          <a:chOff x="0" y="0"/>
          <a:chExt cx="0" cy="0"/>
        </a:xfrm>
      </p:grpSpPr>
      <p:sp>
        <p:nvSpPr>
          <p:cNvPr id="8" name="Title Placeholder 1">
            <a:extLst>
              <a:ext uri="{FF2B5EF4-FFF2-40B4-BE49-F238E27FC236}">
                <a16:creationId xmlns:a16="http://schemas.microsoft.com/office/drawing/2014/main" id="{9D2D98CA-E486-8443-9BF6-95C9C1E815D5}"/>
              </a:ext>
            </a:extLst>
          </p:cNvPr>
          <p:cNvSpPr>
            <a:spLocks noGrp="1"/>
          </p:cNvSpPr>
          <p:nvPr>
            <p:ph type="title"/>
          </p:nvPr>
        </p:nvSpPr>
        <p:spPr>
          <a:xfrm>
            <a:off x="354061" y="530021"/>
            <a:ext cx="5631623" cy="1130188"/>
          </a:xfrm>
          <a:prstGeom prst="rect">
            <a:avLst/>
          </a:prstGeom>
        </p:spPr>
        <p:txBody>
          <a:bodyPr vert="horz" lIns="0" tIns="0" rIns="0" bIns="0" rtlCol="0" anchor="t" anchorCtr="0">
            <a:noAutofit/>
          </a:bodyPr>
          <a:lstStyle/>
          <a:p>
            <a:r>
              <a:rPr lang="en-US" dirty="0"/>
              <a:t>Click to edit Master title style</a:t>
            </a:r>
          </a:p>
        </p:txBody>
      </p:sp>
      <p:sp>
        <p:nvSpPr>
          <p:cNvPr id="12" name="TextBox 11">
            <a:extLst>
              <a:ext uri="{FF2B5EF4-FFF2-40B4-BE49-F238E27FC236}">
                <a16:creationId xmlns:a16="http://schemas.microsoft.com/office/drawing/2014/main" id="{9A5610B7-08DB-7849-96D1-46BF1C785ED5}"/>
              </a:ext>
            </a:extLst>
          </p:cNvPr>
          <p:cNvSpPr txBox="1"/>
          <p:nvPr userDrawn="1"/>
        </p:nvSpPr>
        <p:spPr>
          <a:xfrm>
            <a:off x="8802875" y="6449569"/>
            <a:ext cx="3437887" cy="123111"/>
          </a:xfrm>
          <a:prstGeom prst="rect">
            <a:avLst/>
          </a:prstGeom>
        </p:spPr>
        <p:txBody>
          <a:bodyPr vert="horz" wrap="square" lIns="0" tIns="0" rIns="91428" bIns="0" rtlCol="0">
            <a:spAutoFit/>
          </a:bodyPr>
          <a:lstStyle/>
          <a:p>
            <a:pPr marL="7700" marR="242951" lvl="0" indent="0" algn="r" defTabSz="554437" rtl="0" eaLnBrk="1" fontAlgn="auto" latinLnBrk="0" hangingPunct="1">
              <a:lnSpc>
                <a:spcPct val="100000"/>
              </a:lnSpc>
              <a:spcBef>
                <a:spcPts val="55"/>
              </a:spcBef>
              <a:spcAft>
                <a:spcPts val="0"/>
              </a:spcAft>
              <a:buClrTx/>
              <a:buSzTx/>
              <a:buFontTx/>
              <a:buNone/>
              <a:tabLst/>
              <a:defRPr/>
            </a:pPr>
            <a:r>
              <a:rPr lang="en-CA" sz="800" spc="-18" dirty="0">
                <a:solidFill>
                  <a:schemeClr val="tx1">
                    <a:lumMod val="50000"/>
                  </a:schemeClr>
                </a:solidFill>
                <a:latin typeface="Exo" panose="02000503000000000000" pitchFamily="2" charset="77"/>
              </a:rPr>
              <a:t>Info-</a:t>
            </a:r>
            <a:r>
              <a:rPr lang="en-CA" sz="800" spc="-103" dirty="0">
                <a:solidFill>
                  <a:schemeClr val="tx1">
                    <a:lumMod val="50000"/>
                  </a:schemeClr>
                </a:solidFill>
                <a:latin typeface="Exo" panose="02000503000000000000" pitchFamily="2" charset="77"/>
              </a:rPr>
              <a:t>T</a:t>
            </a:r>
            <a:r>
              <a:rPr lang="en-CA" sz="800" spc="-15" dirty="0">
                <a:solidFill>
                  <a:schemeClr val="tx1">
                    <a:lumMod val="50000"/>
                  </a:schemeClr>
                </a:solidFill>
                <a:latin typeface="Exo" panose="02000503000000000000" pitchFamily="2" charset="77"/>
              </a:rPr>
              <a:t>ec</a:t>
            </a:r>
            <a:r>
              <a:rPr lang="en-CA" sz="800" spc="6" dirty="0">
                <a:solidFill>
                  <a:schemeClr val="tx1">
                    <a:lumMod val="50000"/>
                  </a:schemeClr>
                </a:solidFill>
                <a:latin typeface="Exo" panose="02000503000000000000" pitchFamily="2" charset="77"/>
              </a:rPr>
              <a:t>h</a:t>
            </a:r>
            <a:r>
              <a:rPr lang="en-CA" sz="800" spc="-39" dirty="0">
                <a:solidFill>
                  <a:schemeClr val="tx1">
                    <a:lumMod val="50000"/>
                  </a:schemeClr>
                </a:solidFill>
                <a:latin typeface="Exo" panose="02000503000000000000" pitchFamily="2" charset="77"/>
              </a:rPr>
              <a:t> </a:t>
            </a:r>
            <a:r>
              <a:rPr lang="en-CA" sz="800" spc="-15" dirty="0">
                <a:solidFill>
                  <a:schemeClr val="tx1">
                    <a:lumMod val="50000"/>
                  </a:schemeClr>
                </a:solidFill>
                <a:latin typeface="Exo" panose="02000503000000000000" pitchFamily="2" charset="77"/>
              </a:rPr>
              <a:t>Researc</a:t>
            </a:r>
            <a:r>
              <a:rPr lang="en-CA" sz="800" spc="6" dirty="0">
                <a:solidFill>
                  <a:schemeClr val="tx1">
                    <a:lumMod val="50000"/>
                  </a:schemeClr>
                </a:solidFill>
                <a:latin typeface="Exo" panose="02000503000000000000" pitchFamily="2" charset="77"/>
              </a:rPr>
              <a:t>h</a:t>
            </a:r>
            <a:r>
              <a:rPr lang="en-CA" sz="800" spc="-39" dirty="0">
                <a:solidFill>
                  <a:schemeClr val="tx1">
                    <a:lumMod val="50000"/>
                  </a:schemeClr>
                </a:solidFill>
                <a:latin typeface="Exo" panose="02000503000000000000" pitchFamily="2" charset="77"/>
              </a:rPr>
              <a:t> </a:t>
            </a:r>
            <a:r>
              <a:rPr lang="en-CA" sz="800" spc="-15" dirty="0">
                <a:solidFill>
                  <a:schemeClr val="tx1">
                    <a:lumMod val="50000"/>
                  </a:schemeClr>
                </a:solidFill>
                <a:latin typeface="Exo" panose="02000503000000000000" pitchFamily="2" charset="77"/>
              </a:rPr>
              <a:t>Grou</a:t>
            </a:r>
            <a:r>
              <a:rPr lang="en-CA" sz="800" spc="6" dirty="0">
                <a:solidFill>
                  <a:schemeClr val="tx1">
                    <a:lumMod val="50000"/>
                  </a:schemeClr>
                </a:solidFill>
                <a:latin typeface="Exo" panose="02000503000000000000" pitchFamily="2" charset="77"/>
              </a:rPr>
              <a:t>p   |   </a:t>
            </a:r>
            <a:fld id="{81D60167-4931-47E6-BA6A-407CBD079E47}" type="slidenum">
              <a:rPr lang="en-CA" sz="800" spc="6" smtClean="0">
                <a:solidFill>
                  <a:schemeClr val="tx1">
                    <a:lumMod val="50000"/>
                  </a:schemeClr>
                </a:solidFill>
                <a:latin typeface="Exo" panose="02000503000000000000" pitchFamily="2" charset="77"/>
                <a:cs typeface="Arial" panose="020B0604020202020204" pitchFamily="34" charset="0"/>
              </a:rPr>
              <a:pPr marL="7700" marR="242951" lvl="0" indent="0" algn="r" defTabSz="554437" rtl="0" eaLnBrk="1" fontAlgn="auto" latinLnBrk="0" hangingPunct="1">
                <a:lnSpc>
                  <a:spcPct val="100000"/>
                </a:lnSpc>
                <a:spcBef>
                  <a:spcPts val="55"/>
                </a:spcBef>
                <a:spcAft>
                  <a:spcPts val="0"/>
                </a:spcAft>
                <a:buClrTx/>
                <a:buSzTx/>
                <a:buFontTx/>
                <a:buNone/>
                <a:tabLst/>
                <a:defRPr/>
              </a:pPr>
              <a:t>‹#›</a:t>
            </a:fld>
            <a:endParaRPr sz="800" spc="6" dirty="0">
              <a:solidFill>
                <a:schemeClr val="tx1">
                  <a:lumMod val="50000"/>
                </a:schemeClr>
              </a:solidFill>
              <a:latin typeface="Exo" panose="02000503000000000000" pitchFamily="2" charset="77"/>
              <a:cs typeface="Arial" panose="020B0604020202020204" pitchFamily="34" charset="0"/>
            </a:endParaRPr>
          </a:p>
        </p:txBody>
      </p:sp>
    </p:spTree>
    <p:extLst>
      <p:ext uri="{BB962C8B-B14F-4D97-AF65-F5344CB8AC3E}">
        <p14:creationId xmlns:p14="http://schemas.microsoft.com/office/powerpoint/2010/main" val="891398347"/>
      </p:ext>
    </p:extLst>
  </p:cSld>
  <p:clrMap bg1="lt1" tx1="dk1" bg2="lt2" tx2="dk2" accent1="accent1" accent2="accent2" accent3="accent3" accent4="accent4" accent5="accent5" accent6="accent6" hlink="hlink" folHlink="folHlink"/>
  <p:sldLayoutIdLst>
    <p:sldLayoutId id="2147483878" r:id="rId1"/>
  </p:sldLayoutIdLst>
  <p:hf hdr="0" ftr="0" dt="0"/>
  <p:txStyles>
    <p:titleStyle>
      <a:lvl1pPr algn="l" defTabSz="914309" rtl="0" eaLnBrk="1" latinLnBrk="0" hangingPunct="1">
        <a:lnSpc>
          <a:spcPct val="90000"/>
        </a:lnSpc>
        <a:spcBef>
          <a:spcPct val="0"/>
        </a:spcBef>
        <a:buNone/>
        <a:defRPr sz="4000" b="0" i="0" kern="1200">
          <a:solidFill>
            <a:srgbClr val="4A4A4A"/>
          </a:solidFill>
          <a:latin typeface="Montserrat SemiBold" pitchFamily="2" charset="77"/>
          <a:ea typeface="+mj-ea"/>
          <a:cs typeface="Arial" panose="020B0604020202020204" pitchFamily="34" charset="0"/>
        </a:defRPr>
      </a:lvl1pPr>
    </p:titleStyle>
    <p:bodyStyle>
      <a:lvl1pPr marL="228577" indent="-228577" algn="l" defTabSz="914309"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31" indent="-228577" algn="l" defTabSz="914309"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886" indent="-228577" algn="l" defTabSz="914309"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040" indent="-228577" algn="l" defTabSz="91430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194" indent="-228577" algn="l" defTabSz="91430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349" indent="-228577" algn="l" defTabSz="91430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503" indent="-228577" algn="l" defTabSz="91430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657" indent="-228577" algn="l" defTabSz="91430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811" indent="-228577" algn="l" defTabSz="91430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09" rtl="0" eaLnBrk="1" latinLnBrk="0" hangingPunct="1">
        <a:defRPr sz="1800" kern="1200">
          <a:solidFill>
            <a:schemeClr val="tx1"/>
          </a:solidFill>
          <a:latin typeface="+mn-lt"/>
          <a:ea typeface="+mn-ea"/>
          <a:cs typeface="+mn-cs"/>
        </a:defRPr>
      </a:lvl1pPr>
      <a:lvl2pPr marL="457154" algn="l" defTabSz="914309" rtl="0" eaLnBrk="1" latinLnBrk="0" hangingPunct="1">
        <a:defRPr sz="1800" kern="1200">
          <a:solidFill>
            <a:schemeClr val="tx1"/>
          </a:solidFill>
          <a:latin typeface="+mn-lt"/>
          <a:ea typeface="+mn-ea"/>
          <a:cs typeface="+mn-cs"/>
        </a:defRPr>
      </a:lvl2pPr>
      <a:lvl3pPr marL="914309" algn="l" defTabSz="914309" rtl="0" eaLnBrk="1" latinLnBrk="0" hangingPunct="1">
        <a:defRPr sz="1800" kern="1200">
          <a:solidFill>
            <a:schemeClr val="tx1"/>
          </a:solidFill>
          <a:latin typeface="+mn-lt"/>
          <a:ea typeface="+mn-ea"/>
          <a:cs typeface="+mn-cs"/>
        </a:defRPr>
      </a:lvl3pPr>
      <a:lvl4pPr marL="1371463" algn="l" defTabSz="914309" rtl="0" eaLnBrk="1" latinLnBrk="0" hangingPunct="1">
        <a:defRPr sz="1800" kern="1200">
          <a:solidFill>
            <a:schemeClr val="tx1"/>
          </a:solidFill>
          <a:latin typeface="+mn-lt"/>
          <a:ea typeface="+mn-ea"/>
          <a:cs typeface="+mn-cs"/>
        </a:defRPr>
      </a:lvl4pPr>
      <a:lvl5pPr marL="1828617" algn="l" defTabSz="914309" rtl="0" eaLnBrk="1" latinLnBrk="0" hangingPunct="1">
        <a:defRPr sz="1800" kern="1200">
          <a:solidFill>
            <a:schemeClr val="tx1"/>
          </a:solidFill>
          <a:latin typeface="+mn-lt"/>
          <a:ea typeface="+mn-ea"/>
          <a:cs typeface="+mn-cs"/>
        </a:defRPr>
      </a:lvl5pPr>
      <a:lvl6pPr marL="2285771" algn="l" defTabSz="914309" rtl="0" eaLnBrk="1" latinLnBrk="0" hangingPunct="1">
        <a:defRPr sz="1800" kern="1200">
          <a:solidFill>
            <a:schemeClr val="tx1"/>
          </a:solidFill>
          <a:latin typeface="+mn-lt"/>
          <a:ea typeface="+mn-ea"/>
          <a:cs typeface="+mn-cs"/>
        </a:defRPr>
      </a:lvl6pPr>
      <a:lvl7pPr marL="2742926" algn="l" defTabSz="914309" rtl="0" eaLnBrk="1" latinLnBrk="0" hangingPunct="1">
        <a:defRPr sz="1800" kern="1200">
          <a:solidFill>
            <a:schemeClr val="tx1"/>
          </a:solidFill>
          <a:latin typeface="+mn-lt"/>
          <a:ea typeface="+mn-ea"/>
          <a:cs typeface="+mn-cs"/>
        </a:defRPr>
      </a:lvl7pPr>
      <a:lvl8pPr marL="3200080" algn="l" defTabSz="914309" rtl="0" eaLnBrk="1" latinLnBrk="0" hangingPunct="1">
        <a:defRPr sz="1800" kern="1200">
          <a:solidFill>
            <a:schemeClr val="tx1"/>
          </a:solidFill>
          <a:latin typeface="+mn-lt"/>
          <a:ea typeface="+mn-ea"/>
          <a:cs typeface="+mn-cs"/>
        </a:defRPr>
      </a:lvl8pPr>
      <a:lvl9pPr marL="3657234" algn="l" defTabSz="914309"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296">
          <p15:clr>
            <a:srgbClr val="F26B43"/>
          </p15:clr>
        </p15:guide>
        <p15:guide id="2" pos="3818">
          <p15:clr>
            <a:srgbClr val="F26B43"/>
          </p15:clr>
        </p15:guide>
        <p15:guide id="3" pos="3909">
          <p15:clr>
            <a:srgbClr val="F26B43"/>
          </p15:clr>
        </p15:guide>
        <p15:guide id="4" pos="4441">
          <p15:clr>
            <a:srgbClr val="F26B43"/>
          </p15:clr>
        </p15:guide>
        <p15:guide id="5" pos="3205">
          <p15:clr>
            <a:srgbClr val="F26B43"/>
          </p15:clr>
        </p15:guide>
        <p15:guide id="6" pos="2684">
          <p15:clr>
            <a:srgbClr val="F26B43"/>
          </p15:clr>
        </p15:guide>
        <p15:guide id="7" pos="2593">
          <p15:clr>
            <a:srgbClr val="F26B43"/>
          </p15:clr>
        </p15:guide>
        <p15:guide id="8" pos="2071">
          <p15:clr>
            <a:srgbClr val="F26B43"/>
          </p15:clr>
        </p15:guide>
        <p15:guide id="9" pos="4521">
          <p15:clr>
            <a:srgbClr val="F26B43"/>
          </p15:clr>
        </p15:guide>
        <p15:guide id="10" pos="5043">
          <p15:clr>
            <a:srgbClr val="F26B43"/>
          </p15:clr>
        </p15:guide>
        <p15:guide id="11" pos="5133">
          <p15:clr>
            <a:srgbClr val="F26B43"/>
          </p15:clr>
        </p15:guide>
        <p15:guide id="12" pos="5655">
          <p15:clr>
            <a:srgbClr val="F26B43"/>
          </p15:clr>
        </p15:guide>
        <p15:guide id="13" pos="5737">
          <p15:clr>
            <a:srgbClr val="F26B43"/>
          </p15:clr>
        </p15:guide>
        <p15:guide id="14" pos="6265">
          <p15:clr>
            <a:srgbClr val="F26B43"/>
          </p15:clr>
        </p15:guide>
        <p15:guide id="15" pos="6358">
          <p15:clr>
            <a:srgbClr val="F26B43"/>
          </p15:clr>
        </p15:guide>
        <p15:guide id="16" pos="6880">
          <p15:clr>
            <a:srgbClr val="F26B43"/>
          </p15:clr>
        </p15:guide>
        <p15:guide id="17" pos="6970">
          <p15:clr>
            <a:srgbClr val="F26B43"/>
          </p15:clr>
        </p15:guide>
        <p15:guide id="18" pos="7492">
          <p15:clr>
            <a:srgbClr val="F26B43"/>
          </p15:clr>
        </p15:guide>
        <p15:guide id="19" pos="1981">
          <p15:clr>
            <a:srgbClr val="F26B43"/>
          </p15:clr>
        </p15:guide>
        <p15:guide id="20" pos="1459">
          <p15:clr>
            <a:srgbClr val="F26B43"/>
          </p15:clr>
        </p15:guide>
        <p15:guide id="21" pos="1368">
          <p15:clr>
            <a:srgbClr val="F26B43"/>
          </p15:clr>
        </p15:guide>
        <p15:guide id="22" pos="847">
          <p15:clr>
            <a:srgbClr val="F26B43"/>
          </p15:clr>
        </p15:guide>
        <p15:guide id="23" pos="756">
          <p15:clr>
            <a:srgbClr val="F26B43"/>
          </p15:clr>
        </p15:guide>
        <p15:guide id="24" pos="234">
          <p15:clr>
            <a:srgbClr val="F26B43"/>
          </p15:clr>
        </p15:guide>
        <p15:guide id="25" orient="horz" pos="600">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bwMode="gray">
      <p:bgRef idx="1001">
        <a:schemeClr val="bg1"/>
      </p:bgRef>
    </p:bg>
    <p:spTree>
      <p:nvGrpSpPr>
        <p:cNvPr id="1" name=""/>
        <p:cNvGrpSpPr/>
        <p:nvPr/>
      </p:nvGrpSpPr>
      <p:grpSpPr>
        <a:xfrm>
          <a:off x="0" y="0"/>
          <a:ext cx="0" cy="0"/>
          <a:chOff x="0" y="0"/>
          <a:chExt cx="0" cy="0"/>
        </a:xfrm>
      </p:grpSpPr>
      <p:sp>
        <p:nvSpPr>
          <p:cNvPr id="8" name="Title Placeholder 1">
            <a:extLst>
              <a:ext uri="{FF2B5EF4-FFF2-40B4-BE49-F238E27FC236}">
                <a16:creationId xmlns:a16="http://schemas.microsoft.com/office/drawing/2014/main" id="{9D2D98CA-E486-8443-9BF6-95C9C1E815D5}"/>
              </a:ext>
            </a:extLst>
          </p:cNvPr>
          <p:cNvSpPr>
            <a:spLocks noGrp="1"/>
          </p:cNvSpPr>
          <p:nvPr>
            <p:ph type="title"/>
          </p:nvPr>
        </p:nvSpPr>
        <p:spPr>
          <a:xfrm>
            <a:off x="354062" y="530021"/>
            <a:ext cx="5631623" cy="1130188"/>
          </a:xfrm>
          <a:prstGeom prst="rect">
            <a:avLst/>
          </a:prstGeom>
        </p:spPr>
        <p:txBody>
          <a:bodyPr vert="horz" lIns="0" tIns="0" rIns="0" bIns="0" rtlCol="0" anchor="t" anchorCtr="0">
            <a:noAutofit/>
          </a:bodyPr>
          <a:lstStyle/>
          <a:p>
            <a:r>
              <a:rPr lang="en-US" dirty="0"/>
              <a:t>Click to edit Master title style</a:t>
            </a:r>
          </a:p>
        </p:txBody>
      </p:sp>
      <p:sp>
        <p:nvSpPr>
          <p:cNvPr id="12" name="TextBox 11">
            <a:extLst>
              <a:ext uri="{FF2B5EF4-FFF2-40B4-BE49-F238E27FC236}">
                <a16:creationId xmlns:a16="http://schemas.microsoft.com/office/drawing/2014/main" id="{9A5610B7-08DB-7849-96D1-46BF1C785ED5}"/>
              </a:ext>
            </a:extLst>
          </p:cNvPr>
          <p:cNvSpPr txBox="1"/>
          <p:nvPr userDrawn="1"/>
        </p:nvSpPr>
        <p:spPr>
          <a:xfrm>
            <a:off x="8802876" y="6449571"/>
            <a:ext cx="3437887" cy="123111"/>
          </a:xfrm>
          <a:prstGeom prst="rect">
            <a:avLst/>
          </a:prstGeom>
        </p:spPr>
        <p:txBody>
          <a:bodyPr vert="horz" wrap="square" lIns="0" tIns="0" rIns="91416" bIns="0" rtlCol="0">
            <a:spAutoFit/>
          </a:bodyPr>
          <a:lstStyle/>
          <a:p>
            <a:pPr marL="7699" marR="242927" lvl="0" indent="0" algn="r" defTabSz="554382" rtl="0" eaLnBrk="1" fontAlgn="auto" latinLnBrk="0" hangingPunct="1">
              <a:lnSpc>
                <a:spcPct val="100000"/>
              </a:lnSpc>
              <a:spcBef>
                <a:spcPts val="55"/>
              </a:spcBef>
              <a:spcAft>
                <a:spcPts val="0"/>
              </a:spcAft>
              <a:buClrTx/>
              <a:buSzTx/>
              <a:buFontTx/>
              <a:buNone/>
              <a:tabLst/>
              <a:defRPr/>
            </a:pPr>
            <a:r>
              <a:rPr lang="en-CA" sz="800" spc="-18" dirty="0">
                <a:solidFill>
                  <a:schemeClr val="tx1">
                    <a:lumMod val="50000"/>
                  </a:schemeClr>
                </a:solidFill>
                <a:latin typeface="Exo" panose="02000503000000000000" pitchFamily="2" charset="77"/>
              </a:rPr>
              <a:t>Info-</a:t>
            </a:r>
            <a:r>
              <a:rPr lang="en-CA" sz="800" spc="-103" dirty="0">
                <a:solidFill>
                  <a:schemeClr val="tx1">
                    <a:lumMod val="50000"/>
                  </a:schemeClr>
                </a:solidFill>
                <a:latin typeface="Exo" panose="02000503000000000000" pitchFamily="2" charset="77"/>
              </a:rPr>
              <a:t>T</a:t>
            </a:r>
            <a:r>
              <a:rPr lang="en-CA" sz="800" spc="-15" dirty="0">
                <a:solidFill>
                  <a:schemeClr val="tx1">
                    <a:lumMod val="50000"/>
                  </a:schemeClr>
                </a:solidFill>
                <a:latin typeface="Exo" panose="02000503000000000000" pitchFamily="2" charset="77"/>
              </a:rPr>
              <a:t>ec</a:t>
            </a:r>
            <a:r>
              <a:rPr lang="en-CA" sz="800" spc="6" dirty="0">
                <a:solidFill>
                  <a:schemeClr val="tx1">
                    <a:lumMod val="50000"/>
                  </a:schemeClr>
                </a:solidFill>
                <a:latin typeface="Exo" panose="02000503000000000000" pitchFamily="2" charset="77"/>
              </a:rPr>
              <a:t>h</a:t>
            </a:r>
            <a:r>
              <a:rPr lang="en-CA" sz="800" spc="-39" dirty="0">
                <a:solidFill>
                  <a:schemeClr val="tx1">
                    <a:lumMod val="50000"/>
                  </a:schemeClr>
                </a:solidFill>
                <a:latin typeface="Exo" panose="02000503000000000000" pitchFamily="2" charset="77"/>
              </a:rPr>
              <a:t> </a:t>
            </a:r>
            <a:r>
              <a:rPr lang="en-CA" sz="800" spc="-15" dirty="0">
                <a:solidFill>
                  <a:schemeClr val="tx1">
                    <a:lumMod val="50000"/>
                  </a:schemeClr>
                </a:solidFill>
                <a:latin typeface="Exo" panose="02000503000000000000" pitchFamily="2" charset="77"/>
              </a:rPr>
              <a:t>Researc</a:t>
            </a:r>
            <a:r>
              <a:rPr lang="en-CA" sz="800" spc="6" dirty="0">
                <a:solidFill>
                  <a:schemeClr val="tx1">
                    <a:lumMod val="50000"/>
                  </a:schemeClr>
                </a:solidFill>
                <a:latin typeface="Exo" panose="02000503000000000000" pitchFamily="2" charset="77"/>
              </a:rPr>
              <a:t>h</a:t>
            </a:r>
            <a:r>
              <a:rPr lang="en-CA" sz="800" spc="-39" dirty="0">
                <a:solidFill>
                  <a:schemeClr val="tx1">
                    <a:lumMod val="50000"/>
                  </a:schemeClr>
                </a:solidFill>
                <a:latin typeface="Exo" panose="02000503000000000000" pitchFamily="2" charset="77"/>
              </a:rPr>
              <a:t> </a:t>
            </a:r>
            <a:r>
              <a:rPr lang="en-CA" sz="800" spc="-15" dirty="0">
                <a:solidFill>
                  <a:schemeClr val="tx1">
                    <a:lumMod val="50000"/>
                  </a:schemeClr>
                </a:solidFill>
                <a:latin typeface="Exo" panose="02000503000000000000" pitchFamily="2" charset="77"/>
              </a:rPr>
              <a:t>Grou</a:t>
            </a:r>
            <a:r>
              <a:rPr lang="en-CA" sz="800" spc="6" dirty="0">
                <a:solidFill>
                  <a:schemeClr val="tx1">
                    <a:lumMod val="50000"/>
                  </a:schemeClr>
                </a:solidFill>
                <a:latin typeface="Exo" panose="02000503000000000000" pitchFamily="2" charset="77"/>
              </a:rPr>
              <a:t>p   |   </a:t>
            </a:r>
            <a:fld id="{81D60167-4931-47E6-BA6A-407CBD079E47}" type="slidenum">
              <a:rPr lang="en-CA" sz="800" spc="6" smtClean="0">
                <a:solidFill>
                  <a:schemeClr val="tx1">
                    <a:lumMod val="50000"/>
                  </a:schemeClr>
                </a:solidFill>
                <a:latin typeface="Exo" panose="02000503000000000000" pitchFamily="2" charset="77"/>
                <a:cs typeface="Arial" panose="020B0604020202020204" pitchFamily="34" charset="0"/>
              </a:rPr>
              <a:pPr marL="7699" marR="242927" lvl="0" indent="0" algn="r" defTabSz="554382" rtl="0" eaLnBrk="1" fontAlgn="auto" latinLnBrk="0" hangingPunct="1">
                <a:lnSpc>
                  <a:spcPct val="100000"/>
                </a:lnSpc>
                <a:spcBef>
                  <a:spcPts val="55"/>
                </a:spcBef>
                <a:spcAft>
                  <a:spcPts val="0"/>
                </a:spcAft>
                <a:buClrTx/>
                <a:buSzTx/>
                <a:buFontTx/>
                <a:buNone/>
                <a:tabLst/>
                <a:defRPr/>
              </a:pPr>
              <a:t>‹#›</a:t>
            </a:fld>
            <a:endParaRPr sz="800" spc="6" dirty="0">
              <a:solidFill>
                <a:schemeClr val="tx1">
                  <a:lumMod val="50000"/>
                </a:schemeClr>
              </a:solidFill>
              <a:latin typeface="Exo" panose="02000503000000000000" pitchFamily="2" charset="77"/>
              <a:cs typeface="Arial" panose="020B0604020202020204" pitchFamily="34" charset="0"/>
            </a:endParaRPr>
          </a:p>
        </p:txBody>
      </p:sp>
    </p:spTree>
    <p:extLst>
      <p:ext uri="{BB962C8B-B14F-4D97-AF65-F5344CB8AC3E}">
        <p14:creationId xmlns:p14="http://schemas.microsoft.com/office/powerpoint/2010/main" val="2183619569"/>
      </p:ext>
    </p:extLst>
  </p:cSld>
  <p:clrMap bg1="lt1" tx1="dk1" bg2="lt2" tx2="dk2" accent1="accent1" accent2="accent2" accent3="accent3" accent4="accent4" accent5="accent5" accent6="accent6" hlink="hlink" folHlink="folHlink"/>
  <p:sldLayoutIdLst>
    <p:sldLayoutId id="2147483890" r:id="rId1"/>
  </p:sldLayoutIdLst>
  <p:hf hdr="0" ftr="0" dt="0"/>
  <p:txStyles>
    <p:titleStyle>
      <a:lvl1pPr algn="l" defTabSz="914218" rtl="0" eaLnBrk="1" latinLnBrk="0" hangingPunct="1">
        <a:lnSpc>
          <a:spcPct val="90000"/>
        </a:lnSpc>
        <a:spcBef>
          <a:spcPct val="0"/>
        </a:spcBef>
        <a:buNone/>
        <a:defRPr sz="4000" b="0" i="0" kern="1200">
          <a:solidFill>
            <a:srgbClr val="4A4A4A"/>
          </a:solidFill>
          <a:latin typeface="Montserrat SemiBold" pitchFamily="2" charset="77"/>
          <a:ea typeface="+mj-ea"/>
          <a:cs typeface="Arial" panose="020B0604020202020204" pitchFamily="34" charset="0"/>
        </a:defRPr>
      </a:lvl1pPr>
    </p:titleStyle>
    <p:bodyStyle>
      <a:lvl1pPr marL="228554" indent="-228554" algn="l" defTabSz="914218"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662" indent="-228554" algn="l" defTabSz="914218"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772" indent="-228554" algn="l" defTabSz="914218"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880" indent="-228554" algn="l" defTabSz="91421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6988" indent="-228554" algn="l" defTabSz="91421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098" indent="-228554" algn="l" defTabSz="91421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206" indent="-228554" algn="l" defTabSz="91421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14" indent="-228554" algn="l" defTabSz="91421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422" indent="-228554" algn="l" defTabSz="91421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218" rtl="0" eaLnBrk="1" latinLnBrk="0" hangingPunct="1">
        <a:defRPr sz="1800" kern="1200">
          <a:solidFill>
            <a:schemeClr val="tx1"/>
          </a:solidFill>
          <a:latin typeface="+mn-lt"/>
          <a:ea typeface="+mn-ea"/>
          <a:cs typeface="+mn-cs"/>
        </a:defRPr>
      </a:lvl1pPr>
      <a:lvl2pPr marL="457108" algn="l" defTabSz="914218" rtl="0" eaLnBrk="1" latinLnBrk="0" hangingPunct="1">
        <a:defRPr sz="1800" kern="1200">
          <a:solidFill>
            <a:schemeClr val="tx1"/>
          </a:solidFill>
          <a:latin typeface="+mn-lt"/>
          <a:ea typeface="+mn-ea"/>
          <a:cs typeface="+mn-cs"/>
        </a:defRPr>
      </a:lvl2pPr>
      <a:lvl3pPr marL="914218" algn="l" defTabSz="914218" rtl="0" eaLnBrk="1" latinLnBrk="0" hangingPunct="1">
        <a:defRPr sz="1800" kern="1200">
          <a:solidFill>
            <a:schemeClr val="tx1"/>
          </a:solidFill>
          <a:latin typeface="+mn-lt"/>
          <a:ea typeface="+mn-ea"/>
          <a:cs typeface="+mn-cs"/>
        </a:defRPr>
      </a:lvl3pPr>
      <a:lvl4pPr marL="1371326" algn="l" defTabSz="914218" rtl="0" eaLnBrk="1" latinLnBrk="0" hangingPunct="1">
        <a:defRPr sz="1800" kern="1200">
          <a:solidFill>
            <a:schemeClr val="tx1"/>
          </a:solidFill>
          <a:latin typeface="+mn-lt"/>
          <a:ea typeface="+mn-ea"/>
          <a:cs typeface="+mn-cs"/>
        </a:defRPr>
      </a:lvl4pPr>
      <a:lvl5pPr marL="1828434" algn="l" defTabSz="914218" rtl="0" eaLnBrk="1" latinLnBrk="0" hangingPunct="1">
        <a:defRPr sz="1800" kern="1200">
          <a:solidFill>
            <a:schemeClr val="tx1"/>
          </a:solidFill>
          <a:latin typeface="+mn-lt"/>
          <a:ea typeface="+mn-ea"/>
          <a:cs typeface="+mn-cs"/>
        </a:defRPr>
      </a:lvl5pPr>
      <a:lvl6pPr marL="2285542" algn="l" defTabSz="914218" rtl="0" eaLnBrk="1" latinLnBrk="0" hangingPunct="1">
        <a:defRPr sz="1800" kern="1200">
          <a:solidFill>
            <a:schemeClr val="tx1"/>
          </a:solidFill>
          <a:latin typeface="+mn-lt"/>
          <a:ea typeface="+mn-ea"/>
          <a:cs typeface="+mn-cs"/>
        </a:defRPr>
      </a:lvl6pPr>
      <a:lvl7pPr marL="2742652" algn="l" defTabSz="914218" rtl="0" eaLnBrk="1" latinLnBrk="0" hangingPunct="1">
        <a:defRPr sz="1800" kern="1200">
          <a:solidFill>
            <a:schemeClr val="tx1"/>
          </a:solidFill>
          <a:latin typeface="+mn-lt"/>
          <a:ea typeface="+mn-ea"/>
          <a:cs typeface="+mn-cs"/>
        </a:defRPr>
      </a:lvl7pPr>
      <a:lvl8pPr marL="3199760" algn="l" defTabSz="914218" rtl="0" eaLnBrk="1" latinLnBrk="0" hangingPunct="1">
        <a:defRPr sz="1800" kern="1200">
          <a:solidFill>
            <a:schemeClr val="tx1"/>
          </a:solidFill>
          <a:latin typeface="+mn-lt"/>
          <a:ea typeface="+mn-ea"/>
          <a:cs typeface="+mn-cs"/>
        </a:defRPr>
      </a:lvl8pPr>
      <a:lvl9pPr marL="3656868" algn="l" defTabSz="914218"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296">
          <p15:clr>
            <a:srgbClr val="F26B43"/>
          </p15:clr>
        </p15:guide>
        <p15:guide id="2" pos="3818">
          <p15:clr>
            <a:srgbClr val="F26B43"/>
          </p15:clr>
        </p15:guide>
        <p15:guide id="3" pos="3909">
          <p15:clr>
            <a:srgbClr val="F26B43"/>
          </p15:clr>
        </p15:guide>
        <p15:guide id="4" pos="4441">
          <p15:clr>
            <a:srgbClr val="F26B43"/>
          </p15:clr>
        </p15:guide>
        <p15:guide id="5" pos="3205">
          <p15:clr>
            <a:srgbClr val="F26B43"/>
          </p15:clr>
        </p15:guide>
        <p15:guide id="6" pos="2684">
          <p15:clr>
            <a:srgbClr val="F26B43"/>
          </p15:clr>
        </p15:guide>
        <p15:guide id="7" pos="2593">
          <p15:clr>
            <a:srgbClr val="F26B43"/>
          </p15:clr>
        </p15:guide>
        <p15:guide id="8" pos="2071">
          <p15:clr>
            <a:srgbClr val="F26B43"/>
          </p15:clr>
        </p15:guide>
        <p15:guide id="9" pos="4521">
          <p15:clr>
            <a:srgbClr val="F26B43"/>
          </p15:clr>
        </p15:guide>
        <p15:guide id="10" pos="5043">
          <p15:clr>
            <a:srgbClr val="F26B43"/>
          </p15:clr>
        </p15:guide>
        <p15:guide id="11" pos="5133">
          <p15:clr>
            <a:srgbClr val="F26B43"/>
          </p15:clr>
        </p15:guide>
        <p15:guide id="12" pos="5655">
          <p15:clr>
            <a:srgbClr val="F26B43"/>
          </p15:clr>
        </p15:guide>
        <p15:guide id="13" pos="5737">
          <p15:clr>
            <a:srgbClr val="F26B43"/>
          </p15:clr>
        </p15:guide>
        <p15:guide id="14" pos="6265">
          <p15:clr>
            <a:srgbClr val="F26B43"/>
          </p15:clr>
        </p15:guide>
        <p15:guide id="15" pos="6358">
          <p15:clr>
            <a:srgbClr val="F26B43"/>
          </p15:clr>
        </p15:guide>
        <p15:guide id="16" pos="6880">
          <p15:clr>
            <a:srgbClr val="F26B43"/>
          </p15:clr>
        </p15:guide>
        <p15:guide id="17" pos="6970">
          <p15:clr>
            <a:srgbClr val="F26B43"/>
          </p15:clr>
        </p15:guide>
        <p15:guide id="18" pos="7492">
          <p15:clr>
            <a:srgbClr val="F26B43"/>
          </p15:clr>
        </p15:guide>
        <p15:guide id="19" pos="1981">
          <p15:clr>
            <a:srgbClr val="F26B43"/>
          </p15:clr>
        </p15:guide>
        <p15:guide id="20" pos="1459">
          <p15:clr>
            <a:srgbClr val="F26B43"/>
          </p15:clr>
        </p15:guide>
        <p15:guide id="21" pos="1368">
          <p15:clr>
            <a:srgbClr val="F26B43"/>
          </p15:clr>
        </p15:guide>
        <p15:guide id="22" pos="847">
          <p15:clr>
            <a:srgbClr val="F26B43"/>
          </p15:clr>
        </p15:guide>
        <p15:guide id="23" pos="756">
          <p15:clr>
            <a:srgbClr val="F26B43"/>
          </p15:clr>
        </p15:guide>
        <p15:guide id="24" pos="234">
          <p15:clr>
            <a:srgbClr val="F26B43"/>
          </p15:clr>
        </p15:guide>
        <p15:guide id="25" orient="horz" pos="600">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tx1">
            <a:lumMod val="50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127953"/>
      </p:ext>
    </p:extLst>
  </p:cSld>
  <p:clrMap bg1="lt1" tx1="dk1" bg2="lt2" tx2="dk2" accent1="accent1" accent2="accent2" accent3="accent3" accent4="accent4" accent5="accent5" accent6="accent6" hlink="hlink" folHlink="folHlink"/>
  <p:sldLayoutIdLst>
    <p:sldLayoutId id="2147483903" r:id="rId1"/>
  </p:sldLayoutIdLst>
  <p:hf hdr="0" ftr="0" dt="0"/>
  <p:txStyles>
    <p:titleStyle>
      <a:lvl1pPr>
        <a:defRPr>
          <a:latin typeface="+mj-lt"/>
          <a:ea typeface="+mj-ea"/>
          <a:cs typeface="+mj-cs"/>
        </a:defRPr>
      </a:lvl1pPr>
    </p:titleStyle>
    <p:bodyStyle>
      <a:lvl1pPr marL="0">
        <a:defRPr>
          <a:latin typeface="+mn-lt"/>
          <a:ea typeface="+mn-ea"/>
          <a:cs typeface="+mn-cs"/>
        </a:defRPr>
      </a:lvl1pPr>
      <a:lvl2pPr marL="277218">
        <a:defRPr>
          <a:latin typeface="+mn-lt"/>
          <a:ea typeface="+mn-ea"/>
          <a:cs typeface="+mn-cs"/>
        </a:defRPr>
      </a:lvl2pPr>
      <a:lvl3pPr marL="554437">
        <a:defRPr>
          <a:latin typeface="+mn-lt"/>
          <a:ea typeface="+mn-ea"/>
          <a:cs typeface="+mn-cs"/>
        </a:defRPr>
      </a:lvl3pPr>
      <a:lvl4pPr marL="831655">
        <a:defRPr>
          <a:latin typeface="+mn-lt"/>
          <a:ea typeface="+mn-ea"/>
          <a:cs typeface="+mn-cs"/>
        </a:defRPr>
      </a:lvl4pPr>
      <a:lvl5pPr marL="1108873">
        <a:defRPr>
          <a:latin typeface="+mn-lt"/>
          <a:ea typeface="+mn-ea"/>
          <a:cs typeface="+mn-cs"/>
        </a:defRPr>
      </a:lvl5pPr>
      <a:lvl6pPr marL="1386091">
        <a:defRPr>
          <a:latin typeface="+mn-lt"/>
          <a:ea typeface="+mn-ea"/>
          <a:cs typeface="+mn-cs"/>
        </a:defRPr>
      </a:lvl6pPr>
      <a:lvl7pPr marL="1663310">
        <a:defRPr>
          <a:latin typeface="+mn-lt"/>
          <a:ea typeface="+mn-ea"/>
          <a:cs typeface="+mn-cs"/>
        </a:defRPr>
      </a:lvl7pPr>
      <a:lvl8pPr marL="1940529">
        <a:defRPr>
          <a:latin typeface="+mn-lt"/>
          <a:ea typeface="+mn-ea"/>
          <a:cs typeface="+mn-cs"/>
        </a:defRPr>
      </a:lvl8pPr>
      <a:lvl9pPr marL="2217747">
        <a:defRPr>
          <a:latin typeface="+mn-lt"/>
          <a:ea typeface="+mn-ea"/>
          <a:cs typeface="+mn-cs"/>
        </a:defRPr>
      </a:lvl9pPr>
    </p:bodyStyle>
    <p:otherStyle>
      <a:lvl1pPr marL="0">
        <a:defRPr>
          <a:latin typeface="+mn-lt"/>
          <a:ea typeface="+mn-ea"/>
          <a:cs typeface="+mn-cs"/>
        </a:defRPr>
      </a:lvl1pPr>
      <a:lvl2pPr marL="277218">
        <a:defRPr>
          <a:latin typeface="+mn-lt"/>
          <a:ea typeface="+mn-ea"/>
          <a:cs typeface="+mn-cs"/>
        </a:defRPr>
      </a:lvl2pPr>
      <a:lvl3pPr marL="554437">
        <a:defRPr>
          <a:latin typeface="+mn-lt"/>
          <a:ea typeface="+mn-ea"/>
          <a:cs typeface="+mn-cs"/>
        </a:defRPr>
      </a:lvl3pPr>
      <a:lvl4pPr marL="831655">
        <a:defRPr>
          <a:latin typeface="+mn-lt"/>
          <a:ea typeface="+mn-ea"/>
          <a:cs typeface="+mn-cs"/>
        </a:defRPr>
      </a:lvl4pPr>
      <a:lvl5pPr marL="1108873">
        <a:defRPr>
          <a:latin typeface="+mn-lt"/>
          <a:ea typeface="+mn-ea"/>
          <a:cs typeface="+mn-cs"/>
        </a:defRPr>
      </a:lvl5pPr>
      <a:lvl6pPr marL="1386091">
        <a:defRPr>
          <a:latin typeface="+mn-lt"/>
          <a:ea typeface="+mn-ea"/>
          <a:cs typeface="+mn-cs"/>
        </a:defRPr>
      </a:lvl6pPr>
      <a:lvl7pPr marL="1663310">
        <a:defRPr>
          <a:latin typeface="+mn-lt"/>
          <a:ea typeface="+mn-ea"/>
          <a:cs typeface="+mn-cs"/>
        </a:defRPr>
      </a:lvl7pPr>
      <a:lvl8pPr marL="1940529">
        <a:defRPr>
          <a:latin typeface="+mn-lt"/>
          <a:ea typeface="+mn-ea"/>
          <a:cs typeface="+mn-cs"/>
        </a:defRPr>
      </a:lvl8pPr>
      <a:lvl9pPr marL="2217747">
        <a:defRPr>
          <a:latin typeface="+mn-lt"/>
          <a:ea typeface="+mn-ea"/>
          <a:cs typeface="+mn-cs"/>
        </a:defRPr>
      </a:lvl9pPr>
    </p:otherStyle>
  </p:txStyles>
  <p:extLst>
    <p:ext uri="{27BBF7A9-308A-43DC-89C8-2F10F3537804}">
      <p15:sldGuideLst xmlns:p15="http://schemas.microsoft.com/office/powerpoint/2012/main">
        <p15:guide id="1" orient="horz" pos="4110">
          <p15:clr>
            <a:srgbClr val="F26B43"/>
          </p15:clr>
        </p15:guide>
        <p15:guide id="2" pos="3840">
          <p15:clr>
            <a:srgbClr val="F26B43"/>
          </p15:clr>
        </p15:guide>
        <p15:guide id="3" orient="horz" pos="3816">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hyperlink" Target="https://www.iso.org/obp/ui/#iso:std:iso:31000:ed-2:v1:en"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hyperlink" Target="https://atlas.mitre.org/" TargetMode="Externa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hyperlink" Target="https://www.iso.org/obp/ui/#iso:std:iso:31000:ed-2:v1:en" TargetMode="External"/><Relationship Id="rId2" Type="http://schemas.openxmlformats.org/officeDocument/2006/relationships/hyperlink" Target="https://www.theiia.org/globalassets/site/about-us/advocacy/three-lines-model-updated.pdf" TargetMode="Externa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hyperlink" Target="https://www.canada.ca/en/government/system/digital-government/digital-government-innovations/responsible-use-ai/algorithmic-impact-assessment.html" TargetMode="External"/><Relationship Id="rId7" Type="http://schemas.openxmlformats.org/officeDocument/2006/relationships/hyperlink" Target="https://www.mas.gov.sg/-/media/MAS-Media-Library/news/media-releases/2022/Veritas-Document-3A---FEAT-Fairness-Principles-Assessment-Methodology.pdf" TargetMode="External"/><Relationship Id="rId2" Type="http://schemas.openxmlformats.org/officeDocument/2006/relationships/hyperlink" Target="https://www.canada.ca/en/government/system/digital-government/digital-government-innovations/responsible-use-ai.html" TargetMode="External"/><Relationship Id="rId1" Type="http://schemas.openxmlformats.org/officeDocument/2006/relationships/slideLayout" Target="../slideLayouts/slideLayout3.xml"/><Relationship Id="rId6" Type="http://schemas.openxmlformats.org/officeDocument/2006/relationships/hyperlink" Target="https://artificialintelligenceact.eu/the-act/" TargetMode="External"/><Relationship Id="rId5" Type="http://schemas.openxmlformats.org/officeDocument/2006/relationships/hyperlink" Target="https://www.parl.ca/DocumentViewer/en/44-1/bill/C-27/first-reading" TargetMode="External"/><Relationship Id="rId4" Type="http://schemas.openxmlformats.org/officeDocument/2006/relationships/hyperlink" Target="https://www.ai.gov/" TargetMode="External"/></Relationships>
</file>

<file path=ppt/slides/_rels/slide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3.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9" Type="http://schemas.openxmlformats.org/officeDocument/2006/relationships/hyperlink" Target="https://oecd.ai/"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hyperlink" Target="https://www.infotech.com/research/ss/mitigate-machine-bias" TargetMode="External"/><Relationship Id="rId2" Type="http://schemas.openxmlformats.org/officeDocument/2006/relationships/hyperlink" Target="https://theodi.org/knowledge-opinion/glossary/" TargetMode="Externa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72E8A6E-CE53-0648-9688-92DF60A1EC6D}"/>
              </a:ext>
            </a:extLst>
          </p:cNvPr>
          <p:cNvSpPr>
            <a:spLocks noGrp="1"/>
          </p:cNvSpPr>
          <p:nvPr>
            <p:ph type="body" sz="quarter" idx="10"/>
          </p:nvPr>
        </p:nvSpPr>
        <p:spPr>
          <a:xfrm>
            <a:off x="523200" y="1366577"/>
            <a:ext cx="7384883" cy="1306512"/>
          </a:xfrm>
        </p:spPr>
        <p:txBody>
          <a:bodyPr/>
          <a:lstStyle/>
          <a:p>
            <a:pPr marL="0" indent="0">
              <a:buNone/>
            </a:pPr>
            <a:r>
              <a:rPr lang="en-US"/>
              <a:t>AI Governance</a:t>
            </a:r>
          </a:p>
        </p:txBody>
      </p:sp>
      <p:sp>
        <p:nvSpPr>
          <p:cNvPr id="3" name="Text Placeholder 2">
            <a:extLst>
              <a:ext uri="{FF2B5EF4-FFF2-40B4-BE49-F238E27FC236}">
                <a16:creationId xmlns:a16="http://schemas.microsoft.com/office/drawing/2014/main" id="{4FCA6FAD-E06C-6F47-BE15-BCC345B41477}"/>
              </a:ext>
            </a:extLst>
          </p:cNvPr>
          <p:cNvSpPr>
            <a:spLocks noGrp="1"/>
          </p:cNvSpPr>
          <p:nvPr>
            <p:ph type="body" sz="quarter" idx="11"/>
          </p:nvPr>
        </p:nvSpPr>
        <p:spPr>
          <a:xfrm>
            <a:off x="523200" y="3045583"/>
            <a:ext cx="5973294" cy="1893887"/>
          </a:xfrm>
        </p:spPr>
        <p:txBody>
          <a:bodyPr/>
          <a:lstStyle/>
          <a:p>
            <a:pPr marL="0" indent="0">
              <a:buNone/>
            </a:pPr>
            <a:r>
              <a:rPr lang="en-US" dirty="0"/>
              <a:t>A framework for building responsible, ethical, fair, and transparent AI</a:t>
            </a:r>
          </a:p>
          <a:p>
            <a:pPr marL="0" indent="0">
              <a:buNone/>
            </a:pPr>
            <a:endParaRPr lang="en-US" dirty="0"/>
          </a:p>
        </p:txBody>
      </p:sp>
    </p:spTree>
    <p:extLst>
      <p:ext uri="{BB962C8B-B14F-4D97-AF65-F5344CB8AC3E}">
        <p14:creationId xmlns:p14="http://schemas.microsoft.com/office/powerpoint/2010/main" val="7792563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C07F83C-53BE-854C-81B6-A99DD6EDD402}"/>
              </a:ext>
            </a:extLst>
          </p:cNvPr>
          <p:cNvSpPr>
            <a:spLocks noGrp="1"/>
          </p:cNvSpPr>
          <p:nvPr>
            <p:ph type="title"/>
          </p:nvPr>
        </p:nvSpPr>
        <p:spPr>
          <a:xfrm>
            <a:off x="238125" y="530399"/>
            <a:ext cx="2914650" cy="879301"/>
          </a:xfrm>
        </p:spPr>
        <p:txBody>
          <a:bodyPr/>
          <a:lstStyle/>
          <a:p>
            <a:r>
              <a:rPr lang="en-CA" sz="2800" spc="-79" dirty="0"/>
              <a:t>AI ownership</a:t>
            </a:r>
            <a:br>
              <a:rPr lang="en-CA" sz="2800" spc="-79" dirty="0"/>
            </a:br>
            <a:endParaRPr lang="en-US" sz="2800" dirty="0"/>
          </a:p>
        </p:txBody>
      </p:sp>
      <p:sp>
        <p:nvSpPr>
          <p:cNvPr id="25" name="TextBox 24">
            <a:extLst>
              <a:ext uri="{FF2B5EF4-FFF2-40B4-BE49-F238E27FC236}">
                <a16:creationId xmlns:a16="http://schemas.microsoft.com/office/drawing/2014/main" id="{EF48B0DD-E9DF-4677-AA5D-B7F7F0C82749}"/>
              </a:ext>
            </a:extLst>
          </p:cNvPr>
          <p:cNvSpPr txBox="1"/>
          <p:nvPr/>
        </p:nvSpPr>
        <p:spPr>
          <a:xfrm>
            <a:off x="3438525" y="449823"/>
            <a:ext cx="8335409" cy="5760551"/>
          </a:xfrm>
          <a:prstGeom prst="rect">
            <a:avLst/>
          </a:prstGeom>
          <a:noFill/>
        </p:spPr>
        <p:txBody>
          <a:bodyPr wrap="square">
            <a:spAutoFit/>
          </a:bodyPr>
          <a:lstStyle/>
          <a:p>
            <a:pPr defTabSz="914218">
              <a:spcBef>
                <a:spcPts val="1000"/>
              </a:spcBef>
            </a:pPr>
            <a:r>
              <a:rPr lang="en-US" sz="1400" b="1" dirty="0">
                <a:solidFill>
                  <a:srgbClr val="000000"/>
                </a:solidFill>
                <a:latin typeface="Roboto Condensed Light" panose="02000000000000000000" pitchFamily="2" charset="0"/>
                <a:ea typeface="Roboto Condensed Light" panose="02000000000000000000" pitchFamily="2" charset="0"/>
                <a:cs typeface="Arial" panose="020B0604020202020204" pitchFamily="34" charset="0"/>
              </a:rPr>
              <a:t>Who owns an AI system or AI/ML model within an organization?</a:t>
            </a:r>
          </a:p>
          <a:p>
            <a:pPr defTabSz="914218">
              <a:spcBef>
                <a:spcPts val="1000"/>
              </a:spcBef>
            </a:pPr>
            <a:r>
              <a:rPr lang="en-US" sz="1400" dirty="0">
                <a:solidFill>
                  <a:srgbClr val="000000"/>
                </a:solidFill>
                <a:latin typeface="Roboto Condensed Light" panose="02000000000000000000" pitchFamily="2" charset="0"/>
                <a:ea typeface="Roboto Condensed Light" panose="02000000000000000000" pitchFamily="2" charset="0"/>
                <a:cs typeface="Arial" panose="020B0604020202020204" pitchFamily="34" charset="0"/>
              </a:rPr>
              <a:t>To answer this question, we need to understand:</a:t>
            </a:r>
          </a:p>
          <a:p>
            <a:pPr marL="284163" lvl="1" indent="-284163" defTabSz="914218">
              <a:spcBef>
                <a:spcPts val="600"/>
              </a:spcBef>
              <a:buFont typeface="Arial" panose="020B0604020202020204" pitchFamily="34" charset="0"/>
              <a:buChar char="•"/>
            </a:pPr>
            <a:r>
              <a:rPr lang="en-US" sz="1400" dirty="0">
                <a:solidFill>
                  <a:srgbClr val="000000"/>
                </a:solidFill>
                <a:latin typeface="Roboto Condensed Light" panose="02000000000000000000" pitchFamily="2" charset="0"/>
                <a:ea typeface="Roboto Condensed Light" panose="02000000000000000000" pitchFamily="2" charset="0"/>
                <a:cs typeface="Arial" panose="020B0604020202020204" pitchFamily="34" charset="0"/>
              </a:rPr>
              <a:t>What business problem or business opportunity we are addressing with AI?</a:t>
            </a:r>
          </a:p>
          <a:p>
            <a:pPr marL="284163" lvl="1" indent="-284163" defTabSz="914218">
              <a:spcBef>
                <a:spcPts val="600"/>
              </a:spcBef>
              <a:buFont typeface="Arial" panose="020B0604020202020204" pitchFamily="34" charset="0"/>
              <a:buChar char="•"/>
            </a:pPr>
            <a:r>
              <a:rPr lang="en-US" sz="1400" dirty="0">
                <a:solidFill>
                  <a:srgbClr val="000000"/>
                </a:solidFill>
                <a:latin typeface="Roboto Condensed Light" panose="02000000000000000000" pitchFamily="2" charset="0"/>
                <a:ea typeface="Roboto Condensed Light" panose="02000000000000000000" pitchFamily="2" charset="0"/>
                <a:cs typeface="Arial" panose="020B0604020202020204" pitchFamily="34" charset="0"/>
              </a:rPr>
              <a:t>Who within the organization will define requirements for an AI system?</a:t>
            </a:r>
          </a:p>
          <a:p>
            <a:pPr marL="284163" lvl="1" indent="-284163" defTabSz="914218">
              <a:spcBef>
                <a:spcPts val="600"/>
              </a:spcBef>
              <a:buFont typeface="Arial" panose="020B0604020202020204" pitchFamily="34" charset="0"/>
              <a:buChar char="•"/>
            </a:pPr>
            <a:r>
              <a:rPr lang="en-US" sz="1400" dirty="0">
                <a:solidFill>
                  <a:srgbClr val="000000"/>
                </a:solidFill>
                <a:latin typeface="Roboto Condensed Light" panose="02000000000000000000" pitchFamily="2" charset="0"/>
                <a:ea typeface="Roboto Condensed Light" panose="02000000000000000000" pitchFamily="2" charset="0"/>
                <a:cs typeface="Arial" panose="020B0604020202020204" pitchFamily="34" charset="0"/>
              </a:rPr>
              <a:t>Who will define how AI will create business value? How will this value be measured?  </a:t>
            </a:r>
          </a:p>
          <a:p>
            <a:pPr marL="284163" lvl="1" indent="-284163" defTabSz="914218">
              <a:spcBef>
                <a:spcPts val="600"/>
              </a:spcBef>
              <a:buFont typeface="Arial" panose="020B0604020202020204" pitchFamily="34" charset="0"/>
              <a:buChar char="•"/>
            </a:pPr>
            <a:r>
              <a:rPr lang="en-US" sz="1400" dirty="0">
                <a:solidFill>
                  <a:srgbClr val="000000"/>
                </a:solidFill>
                <a:latin typeface="Roboto Condensed Light" panose="02000000000000000000" pitchFamily="2" charset="0"/>
                <a:ea typeface="Roboto Condensed Light" panose="02000000000000000000" pitchFamily="2" charset="0"/>
                <a:cs typeface="Arial" panose="020B0604020202020204" pitchFamily="34" charset="0"/>
              </a:rPr>
              <a:t>How will the output of the system or model be used by the organization? What business unit or a department will use the prediction generated by the model? Who will take ownership of the AI system and its capabilities when it is in production?</a:t>
            </a:r>
          </a:p>
          <a:p>
            <a:pPr marL="284163" lvl="1" indent="-284163" defTabSz="914218">
              <a:spcBef>
                <a:spcPts val="600"/>
              </a:spcBef>
              <a:buFont typeface="Arial" panose="020B0604020202020204" pitchFamily="34" charset="0"/>
              <a:buChar char="•"/>
            </a:pPr>
            <a:r>
              <a:rPr lang="en-US" sz="1400" dirty="0">
                <a:solidFill>
                  <a:srgbClr val="000000"/>
                </a:solidFill>
                <a:latin typeface="Roboto Condensed Light" panose="02000000000000000000" pitchFamily="2" charset="0"/>
                <a:ea typeface="Roboto Condensed Light" panose="02000000000000000000" pitchFamily="2" charset="0"/>
                <a:cs typeface="Arial" panose="020B0604020202020204" pitchFamily="34" charset="0"/>
              </a:rPr>
              <a:t>What business processes will be impacted by AI?</a:t>
            </a:r>
          </a:p>
          <a:p>
            <a:pPr marL="284163" lvl="1" indent="-284163" defTabSz="914218">
              <a:spcBef>
                <a:spcPts val="600"/>
              </a:spcBef>
              <a:spcAft>
                <a:spcPts val="600"/>
              </a:spcAft>
              <a:buFont typeface="Arial" panose="020B0604020202020204" pitchFamily="34" charset="0"/>
              <a:buChar char="•"/>
            </a:pPr>
            <a:r>
              <a:rPr lang="en-US" sz="1400" dirty="0">
                <a:solidFill>
                  <a:srgbClr val="000000"/>
                </a:solidFill>
                <a:latin typeface="Roboto Condensed Light" panose="02000000000000000000" pitchFamily="2" charset="0"/>
                <a:ea typeface="Roboto Condensed Light" panose="02000000000000000000" pitchFamily="2" charset="0"/>
                <a:cs typeface="Arial" panose="020B0604020202020204" pitchFamily="34" charset="0"/>
              </a:rPr>
              <a:t>Who will be responsible for identifying what data can and cannot be used by AI? </a:t>
            </a:r>
          </a:p>
          <a:p>
            <a:pPr defTabSz="914218">
              <a:spcBef>
                <a:spcPts val="600"/>
              </a:spcBef>
              <a:spcAft>
                <a:spcPts val="600"/>
              </a:spcAft>
            </a:pPr>
            <a:r>
              <a:rPr lang="en-US" sz="1400" dirty="0">
                <a:solidFill>
                  <a:srgbClr val="000000"/>
                </a:solidFill>
                <a:latin typeface="Roboto Condensed Light" panose="02000000000000000000" pitchFamily="2" charset="0"/>
                <a:ea typeface="Roboto Condensed Light" panose="02000000000000000000" pitchFamily="2" charset="0"/>
                <a:cs typeface="Arial" panose="020B0604020202020204" pitchFamily="34" charset="0"/>
              </a:rPr>
              <a:t>The AI owner will be ultimately accountable for ensuring the AI is responsible, ethical, transparent, fair, and trustworthy. </a:t>
            </a:r>
          </a:p>
          <a:p>
            <a:pPr defTabSz="914218">
              <a:spcAft>
                <a:spcPts val="600"/>
              </a:spcAft>
            </a:pPr>
            <a:r>
              <a:rPr lang="en-US" sz="1400" dirty="0">
                <a:solidFill>
                  <a:srgbClr val="000000"/>
                </a:solidFill>
                <a:latin typeface="Roboto Condensed Light" panose="02000000000000000000" pitchFamily="2" charset="0"/>
                <a:ea typeface="Roboto Condensed Light" panose="02000000000000000000" pitchFamily="2" charset="0"/>
                <a:cs typeface="Arial" panose="020B0604020202020204" pitchFamily="34" charset="0"/>
              </a:rPr>
              <a:t>The AI owner has the highest interest not only in the outcome and the use of the AI but also in ensuring the potential risks are addressed, communicated, and monitored through AI lifecycle. </a:t>
            </a:r>
          </a:p>
          <a:p>
            <a:pPr defTabSz="914218">
              <a:spcBef>
                <a:spcPts val="600"/>
              </a:spcBef>
            </a:pPr>
            <a:endParaRPr lang="en-US" sz="1400" dirty="0">
              <a:solidFill>
                <a:srgbClr val="000000"/>
              </a:solidFill>
              <a:latin typeface="Roboto Condensed Light" panose="02000000000000000000" pitchFamily="2" charset="0"/>
              <a:ea typeface="Roboto Condensed Light" panose="02000000000000000000" pitchFamily="2" charset="0"/>
              <a:cs typeface="Arial" panose="020B0604020202020204" pitchFamily="34" charset="0"/>
            </a:endParaRPr>
          </a:p>
          <a:p>
            <a:pPr defTabSz="914218">
              <a:spcBef>
                <a:spcPts val="600"/>
              </a:spcBef>
            </a:pPr>
            <a:r>
              <a:rPr lang="en-US" sz="1400" b="1" dirty="0">
                <a:solidFill>
                  <a:srgbClr val="000000"/>
                </a:solidFill>
                <a:latin typeface="Roboto Condensed Light" panose="02000000000000000000" pitchFamily="2" charset="0"/>
                <a:ea typeface="Roboto Condensed Light" panose="02000000000000000000" pitchFamily="2" charset="0"/>
                <a:cs typeface="Arial" panose="020B0604020202020204" pitchFamily="34" charset="0"/>
              </a:rPr>
              <a:t>The AI owner is typically a senior business leader who: </a:t>
            </a:r>
            <a:endParaRPr lang="en-US" sz="1400" dirty="0">
              <a:solidFill>
                <a:srgbClr val="000000"/>
              </a:solidFill>
              <a:latin typeface="Roboto Condensed Light" panose="02000000000000000000" pitchFamily="2" charset="0"/>
              <a:ea typeface="Roboto Condensed Light" panose="02000000000000000000" pitchFamily="2" charset="0"/>
              <a:cs typeface="Arial" panose="020B0604020202020204" pitchFamily="34" charset="0"/>
            </a:endParaRPr>
          </a:p>
          <a:p>
            <a:pPr marL="285750" indent="-285750" defTabSz="914218">
              <a:spcBef>
                <a:spcPts val="600"/>
              </a:spcBef>
              <a:buFont typeface="Arial" panose="020B0604020202020204" pitchFamily="34" charset="0"/>
              <a:buChar char="•"/>
            </a:pPr>
            <a:r>
              <a:rPr lang="en-US" sz="1400" dirty="0">
                <a:solidFill>
                  <a:srgbClr val="000000"/>
                </a:solidFill>
                <a:latin typeface="Roboto Condensed Light" panose="02000000000000000000" pitchFamily="2" charset="0"/>
                <a:ea typeface="Roboto Condensed Light" panose="02000000000000000000" pitchFamily="2" charset="0"/>
                <a:cs typeface="Arial" panose="020B0604020202020204" pitchFamily="34" charset="0"/>
              </a:rPr>
              <a:t>Is the head of a business unit or the head of a line of business that uses AI.</a:t>
            </a:r>
          </a:p>
          <a:p>
            <a:pPr marL="285750" indent="-285750" defTabSz="914218">
              <a:spcBef>
                <a:spcPts val="600"/>
              </a:spcBef>
              <a:buFont typeface="Arial" panose="020B0604020202020204" pitchFamily="34" charset="0"/>
              <a:buChar char="•"/>
            </a:pPr>
            <a:r>
              <a:rPr lang="en-US" sz="1400" dirty="0">
                <a:solidFill>
                  <a:srgbClr val="000000"/>
                </a:solidFill>
                <a:latin typeface="Roboto Condensed Light" panose="02000000000000000000" pitchFamily="2" charset="0"/>
                <a:ea typeface="Roboto Condensed Light" panose="02000000000000000000" pitchFamily="2" charset="0"/>
                <a:cs typeface="Arial" panose="020B0604020202020204" pitchFamily="34" charset="0"/>
              </a:rPr>
              <a:t>Is positioned to accept accountability for the AI system or ML model.</a:t>
            </a:r>
          </a:p>
          <a:p>
            <a:pPr marL="285750" indent="-285750" defTabSz="914218">
              <a:spcBef>
                <a:spcPts val="600"/>
              </a:spcBef>
              <a:buFont typeface="Arial" panose="020B0604020202020204" pitchFamily="34" charset="0"/>
              <a:buChar char="•"/>
            </a:pPr>
            <a:r>
              <a:rPr lang="en-US" sz="1400" dirty="0">
                <a:solidFill>
                  <a:srgbClr val="000000"/>
                </a:solidFill>
                <a:latin typeface="Roboto Condensed Light" panose="02000000000000000000" pitchFamily="2" charset="0"/>
                <a:ea typeface="Roboto Condensed Light" panose="02000000000000000000" pitchFamily="2" charset="0"/>
                <a:cs typeface="Arial" panose="020B0604020202020204" pitchFamily="34" charset="0"/>
              </a:rPr>
              <a:t>Understands the risks associated with the use of AI and works with the team to address the risks.</a:t>
            </a:r>
          </a:p>
          <a:p>
            <a:pPr marL="285750" indent="-285750" defTabSz="914218">
              <a:spcBef>
                <a:spcPts val="600"/>
              </a:spcBef>
              <a:spcAft>
                <a:spcPts val="600"/>
              </a:spcAft>
              <a:buFont typeface="Arial" panose="020B0604020202020204" pitchFamily="34" charset="0"/>
              <a:buChar char="•"/>
            </a:pPr>
            <a:r>
              <a:rPr lang="en-US" sz="1400" dirty="0">
                <a:solidFill>
                  <a:srgbClr val="000000"/>
                </a:solidFill>
                <a:latin typeface="Roboto Condensed Light" panose="02000000000000000000" pitchFamily="2" charset="0"/>
                <a:ea typeface="Roboto Condensed Light" panose="02000000000000000000" pitchFamily="2" charset="0"/>
                <a:cs typeface="Arial" panose="020B0604020202020204" pitchFamily="34" charset="0"/>
              </a:rPr>
              <a:t>Holds authority and influence to effect change, including across business processes and systems, needed to ensure ethical and responsible use of AI.</a:t>
            </a:r>
          </a:p>
        </p:txBody>
      </p:sp>
    </p:spTree>
    <p:extLst>
      <p:ext uri="{BB962C8B-B14F-4D97-AF65-F5344CB8AC3E}">
        <p14:creationId xmlns:p14="http://schemas.microsoft.com/office/powerpoint/2010/main" val="14146761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Straight Connector 11">
            <a:extLst>
              <a:ext uri="{FF2B5EF4-FFF2-40B4-BE49-F238E27FC236}">
                <a16:creationId xmlns:a16="http://schemas.microsoft.com/office/drawing/2014/main" id="{51B4F46F-EC3F-87EB-29CD-68FD532F0D63}"/>
              </a:ext>
            </a:extLst>
          </p:cNvPr>
          <p:cNvCxnSpPr>
            <a:cxnSpLocks/>
          </p:cNvCxnSpPr>
          <p:nvPr/>
        </p:nvCxnSpPr>
        <p:spPr>
          <a:xfrm>
            <a:off x="726894" y="3333530"/>
            <a:ext cx="6400800" cy="0"/>
          </a:xfrm>
          <a:prstGeom prst="line">
            <a:avLst/>
          </a:prstGeom>
          <a:noFill/>
          <a:ln w="19050" cap="flat" cmpd="sng" algn="ctr">
            <a:solidFill>
              <a:srgbClr val="29475F"/>
            </a:solidFill>
            <a:prstDash val="sysDot"/>
          </a:ln>
          <a:effectLst/>
        </p:spPr>
      </p:cxnSp>
      <p:sp>
        <p:nvSpPr>
          <p:cNvPr id="4" name="Title 3">
            <a:extLst>
              <a:ext uri="{FF2B5EF4-FFF2-40B4-BE49-F238E27FC236}">
                <a16:creationId xmlns:a16="http://schemas.microsoft.com/office/drawing/2014/main" id="{DC60FF55-0D6D-2135-2AF6-CFCD1A73076F}"/>
              </a:ext>
            </a:extLst>
          </p:cNvPr>
          <p:cNvSpPr>
            <a:spLocks noGrp="1"/>
          </p:cNvSpPr>
          <p:nvPr>
            <p:ph type="title"/>
          </p:nvPr>
        </p:nvSpPr>
        <p:spPr>
          <a:xfrm>
            <a:off x="354059" y="350235"/>
            <a:ext cx="7849163" cy="775773"/>
          </a:xfrm>
        </p:spPr>
        <p:txBody>
          <a:bodyPr/>
          <a:lstStyle/>
          <a:p>
            <a:r>
              <a:rPr lang="en-US" dirty="0"/>
              <a:t>AI governance organization</a:t>
            </a:r>
          </a:p>
        </p:txBody>
      </p:sp>
      <p:sp>
        <p:nvSpPr>
          <p:cNvPr id="5" name="Text Placeholder 4">
            <a:extLst>
              <a:ext uri="{FF2B5EF4-FFF2-40B4-BE49-F238E27FC236}">
                <a16:creationId xmlns:a16="http://schemas.microsoft.com/office/drawing/2014/main" id="{63A48846-35B1-DF60-D27E-385AF3445B1F}"/>
              </a:ext>
            </a:extLst>
          </p:cNvPr>
          <p:cNvSpPr>
            <a:spLocks noGrp="1"/>
          </p:cNvSpPr>
          <p:nvPr>
            <p:ph type="body" sz="quarter" idx="11"/>
          </p:nvPr>
        </p:nvSpPr>
        <p:spPr>
          <a:xfrm>
            <a:off x="596219" y="1006784"/>
            <a:ext cx="10982506" cy="812637"/>
          </a:xfrm>
        </p:spPr>
        <p:txBody>
          <a:bodyPr/>
          <a:lstStyle/>
          <a:p>
            <a:pPr algn="ctr"/>
            <a:r>
              <a:rPr lang="en-US" sz="1400" dirty="0">
                <a:latin typeface="Roboto Condensed Light" panose="02000000000000000000" pitchFamily="2" charset="0"/>
              </a:rPr>
              <a:t>There is no one-size-fits-all AI governance structure. Organizations need to identify roles and responsibilities at strategic, tactical, and operational levels; establish an AI governance council; and identify all groups that support AI initiatives. Maturity, the size of organization, and enterprise governance structure will influence AI governance structure.</a:t>
            </a:r>
          </a:p>
        </p:txBody>
      </p:sp>
      <p:sp>
        <p:nvSpPr>
          <p:cNvPr id="19" name="Rectangle 18">
            <a:extLst>
              <a:ext uri="{FF2B5EF4-FFF2-40B4-BE49-F238E27FC236}">
                <a16:creationId xmlns:a16="http://schemas.microsoft.com/office/drawing/2014/main" id="{E2E1FA08-E1B4-63C9-E69F-D7147CB78E98}"/>
              </a:ext>
            </a:extLst>
          </p:cNvPr>
          <p:cNvSpPr/>
          <p:nvPr/>
        </p:nvSpPr>
        <p:spPr>
          <a:xfrm>
            <a:off x="4350112" y="2077261"/>
            <a:ext cx="1737360" cy="64008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Roboto Condensed Light" panose="02000000000000000000" pitchFamily="2" charset="0"/>
                <a:cs typeface="Arial" panose="020B0604020202020204" pitchFamily="34" charset="0"/>
              </a:rPr>
              <a:t>AI Governance Council</a:t>
            </a:r>
          </a:p>
        </p:txBody>
      </p:sp>
      <p:sp>
        <p:nvSpPr>
          <p:cNvPr id="22" name="Rectangle 21">
            <a:extLst>
              <a:ext uri="{FF2B5EF4-FFF2-40B4-BE49-F238E27FC236}">
                <a16:creationId xmlns:a16="http://schemas.microsoft.com/office/drawing/2014/main" id="{F4FA8B98-E11E-2754-E4AD-9A7C3ACAC93D}"/>
              </a:ext>
            </a:extLst>
          </p:cNvPr>
          <p:cNvSpPr/>
          <p:nvPr/>
        </p:nvSpPr>
        <p:spPr>
          <a:xfrm>
            <a:off x="4350112" y="5431464"/>
            <a:ext cx="1737360" cy="64008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Roboto Condensed Light" panose="02000000000000000000" pitchFamily="2" charset="0"/>
                <a:cs typeface="Arial" panose="020B0604020202020204" pitchFamily="34" charset="0"/>
              </a:rPr>
              <a:t>AI/Data Science Team(s)</a:t>
            </a:r>
          </a:p>
        </p:txBody>
      </p:sp>
      <p:cxnSp>
        <p:nvCxnSpPr>
          <p:cNvPr id="13" name="Straight Connector 12">
            <a:extLst>
              <a:ext uri="{FF2B5EF4-FFF2-40B4-BE49-F238E27FC236}">
                <a16:creationId xmlns:a16="http://schemas.microsoft.com/office/drawing/2014/main" id="{8581A360-B75A-BF85-B1B9-419048720459}"/>
              </a:ext>
            </a:extLst>
          </p:cNvPr>
          <p:cNvCxnSpPr>
            <a:cxnSpLocks/>
          </p:cNvCxnSpPr>
          <p:nvPr/>
        </p:nvCxnSpPr>
        <p:spPr>
          <a:xfrm>
            <a:off x="726894" y="5049663"/>
            <a:ext cx="6400800" cy="0"/>
          </a:xfrm>
          <a:prstGeom prst="line">
            <a:avLst/>
          </a:prstGeom>
          <a:noFill/>
          <a:ln w="19050" cap="flat" cmpd="sng" algn="ctr">
            <a:solidFill>
              <a:srgbClr val="29475F"/>
            </a:solidFill>
            <a:prstDash val="sysDot"/>
          </a:ln>
          <a:effectLst/>
        </p:spPr>
      </p:cxnSp>
      <p:sp>
        <p:nvSpPr>
          <p:cNvPr id="14" name="Rectangle 13">
            <a:extLst>
              <a:ext uri="{FF2B5EF4-FFF2-40B4-BE49-F238E27FC236}">
                <a16:creationId xmlns:a16="http://schemas.microsoft.com/office/drawing/2014/main" id="{B3F78DEE-FC3C-77DF-BA7C-16EB8BB49352}"/>
              </a:ext>
            </a:extLst>
          </p:cNvPr>
          <p:cNvSpPr/>
          <p:nvPr/>
        </p:nvSpPr>
        <p:spPr>
          <a:xfrm rot="16200000">
            <a:off x="269695" y="4036135"/>
            <a:ext cx="1280160" cy="365760"/>
          </a:xfrm>
          <a:prstGeom prst="rect">
            <a:avLst/>
          </a:prstGeom>
          <a:solidFill>
            <a:srgbClr val="FFFFFF">
              <a:lumMod val="95000"/>
            </a:srgbClr>
          </a:solidFill>
          <a:ln w="9525" cap="flat" cmpd="sng" algn="ctr">
            <a:solidFill>
              <a:srgbClr val="FFFFFF">
                <a:lumMod val="95000"/>
              </a:srgbClr>
            </a:solidFill>
            <a:prstDash val="solid"/>
          </a:ln>
          <a:effectLst/>
        </p:spPr>
        <p:txBody>
          <a:bodyPr rtlCol="0"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600" b="0" i="0" u="none" strike="noStrike" kern="0" cap="none" spc="0" normalizeH="0" baseline="0" noProof="0" dirty="0">
                <a:ln>
                  <a:noFill/>
                </a:ln>
                <a:solidFill>
                  <a:srgbClr val="333333"/>
                </a:solidFill>
                <a:effectLst/>
                <a:uLnTx/>
                <a:uFillTx/>
                <a:latin typeface="Roboto Condensed Light" panose="02000000000000000000" pitchFamily="2" charset="0"/>
                <a:cs typeface="Arial" panose="020B0604020202020204" pitchFamily="34" charset="0"/>
              </a:rPr>
              <a:t>Tactical</a:t>
            </a:r>
            <a:endParaRPr kumimoji="0" lang="en-CA" sz="2400" b="0" i="0" u="none" strike="noStrike" kern="0" cap="none" spc="0" normalizeH="0" baseline="0" noProof="0" dirty="0">
              <a:ln>
                <a:noFill/>
              </a:ln>
              <a:solidFill>
                <a:srgbClr val="333333"/>
              </a:solidFill>
              <a:effectLst/>
              <a:uLnTx/>
              <a:uFillTx/>
              <a:latin typeface="Roboto Condensed Light" panose="02000000000000000000" pitchFamily="2" charset="0"/>
              <a:cs typeface="Arial" panose="020B0604020202020204" pitchFamily="34" charset="0"/>
            </a:endParaRPr>
          </a:p>
        </p:txBody>
      </p:sp>
      <p:sp>
        <p:nvSpPr>
          <p:cNvPr id="15" name="Rectangle 14">
            <a:extLst>
              <a:ext uri="{FF2B5EF4-FFF2-40B4-BE49-F238E27FC236}">
                <a16:creationId xmlns:a16="http://schemas.microsoft.com/office/drawing/2014/main" id="{D74F307A-DFD5-1FF3-1939-8F7B294A20AD}"/>
              </a:ext>
            </a:extLst>
          </p:cNvPr>
          <p:cNvSpPr/>
          <p:nvPr/>
        </p:nvSpPr>
        <p:spPr>
          <a:xfrm rot="16200000">
            <a:off x="269695" y="5797970"/>
            <a:ext cx="1280160" cy="365760"/>
          </a:xfrm>
          <a:prstGeom prst="rect">
            <a:avLst/>
          </a:prstGeom>
          <a:solidFill>
            <a:srgbClr val="FFFFFF">
              <a:lumMod val="95000"/>
            </a:srgbClr>
          </a:solidFill>
          <a:ln w="9525" cap="flat" cmpd="sng" algn="ctr">
            <a:solidFill>
              <a:srgbClr val="FFFFFF">
                <a:lumMod val="9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600" b="0" i="0" u="none" strike="noStrike" kern="0" cap="none" spc="0" normalizeH="0" baseline="0" noProof="0" dirty="0">
                <a:ln>
                  <a:noFill/>
                </a:ln>
                <a:solidFill>
                  <a:srgbClr val="333333"/>
                </a:solidFill>
                <a:effectLst/>
                <a:uLnTx/>
                <a:uFillTx/>
                <a:latin typeface="Roboto Condensed Light" panose="02000000000000000000" pitchFamily="2" charset="0"/>
                <a:cs typeface="Arial" panose="020B0604020202020204" pitchFamily="34" charset="0"/>
              </a:rPr>
              <a:t>Operational</a:t>
            </a:r>
            <a:endParaRPr kumimoji="0" lang="en-CA" sz="2400" b="0" i="0" u="none" strike="noStrike" kern="0" cap="none" spc="0" normalizeH="0" baseline="0" noProof="0" dirty="0">
              <a:ln>
                <a:noFill/>
              </a:ln>
              <a:solidFill>
                <a:srgbClr val="333333"/>
              </a:solidFill>
              <a:effectLst/>
              <a:uLnTx/>
              <a:uFillTx/>
              <a:latin typeface="Roboto Condensed Light" panose="02000000000000000000" pitchFamily="2" charset="0"/>
              <a:cs typeface="Arial" panose="020B0604020202020204" pitchFamily="34" charset="0"/>
            </a:endParaRPr>
          </a:p>
        </p:txBody>
      </p:sp>
      <p:sp>
        <p:nvSpPr>
          <p:cNvPr id="16" name="Rectangle 15">
            <a:extLst>
              <a:ext uri="{FF2B5EF4-FFF2-40B4-BE49-F238E27FC236}">
                <a16:creationId xmlns:a16="http://schemas.microsoft.com/office/drawing/2014/main" id="{0B675EBA-7D4E-39E6-64EE-68D86C94ABE5}"/>
              </a:ext>
            </a:extLst>
          </p:cNvPr>
          <p:cNvSpPr/>
          <p:nvPr/>
        </p:nvSpPr>
        <p:spPr>
          <a:xfrm rot="16200000">
            <a:off x="269694" y="2371261"/>
            <a:ext cx="1280160" cy="365760"/>
          </a:xfrm>
          <a:prstGeom prst="rect">
            <a:avLst/>
          </a:prstGeom>
          <a:solidFill>
            <a:srgbClr val="FFFFFF">
              <a:lumMod val="95000"/>
            </a:srgbClr>
          </a:solidFill>
          <a:ln w="9525" cap="flat" cmpd="sng" algn="ctr">
            <a:solidFill>
              <a:srgbClr val="FFFFFF">
                <a:lumMod val="95000"/>
              </a:srgbClr>
            </a:solidFill>
            <a:prstDash val="solid"/>
          </a:ln>
          <a:effectLst/>
        </p:spPr>
        <p:txBody>
          <a:bodyPr rtlCol="0"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600" b="0" i="0" u="none" strike="noStrike" kern="0" cap="none" spc="0" normalizeH="0" baseline="0" noProof="0" dirty="0">
                <a:ln>
                  <a:noFill/>
                </a:ln>
                <a:solidFill>
                  <a:srgbClr val="333333"/>
                </a:solidFill>
                <a:effectLst/>
                <a:uLnTx/>
                <a:uFillTx/>
                <a:latin typeface="Roboto Condensed Light" panose="02000000000000000000" pitchFamily="2" charset="0"/>
                <a:cs typeface="Arial" panose="020B0604020202020204" pitchFamily="34" charset="0"/>
              </a:rPr>
              <a:t>Strategic</a:t>
            </a:r>
            <a:endParaRPr kumimoji="0" lang="en-CA" sz="2400" b="0" i="0" u="none" strike="noStrike" kern="0" cap="none" spc="0" normalizeH="0" baseline="0" noProof="0" dirty="0">
              <a:ln>
                <a:noFill/>
              </a:ln>
              <a:solidFill>
                <a:srgbClr val="333333"/>
              </a:solidFill>
              <a:effectLst/>
              <a:uLnTx/>
              <a:uFillTx/>
              <a:latin typeface="Roboto Condensed Light" panose="02000000000000000000" pitchFamily="2" charset="0"/>
              <a:cs typeface="Arial" panose="020B0604020202020204" pitchFamily="34" charset="0"/>
            </a:endParaRPr>
          </a:p>
        </p:txBody>
      </p:sp>
      <p:sp>
        <p:nvSpPr>
          <p:cNvPr id="21" name="Rectangle 20">
            <a:extLst>
              <a:ext uri="{FF2B5EF4-FFF2-40B4-BE49-F238E27FC236}">
                <a16:creationId xmlns:a16="http://schemas.microsoft.com/office/drawing/2014/main" id="{B0DAFE60-6381-5831-0A51-0527F0453AD9}"/>
              </a:ext>
            </a:extLst>
          </p:cNvPr>
          <p:cNvSpPr/>
          <p:nvPr/>
        </p:nvSpPr>
        <p:spPr>
          <a:xfrm>
            <a:off x="1913066" y="2010472"/>
            <a:ext cx="479099" cy="2943908"/>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t"/>
          <a:lstStyle/>
          <a:p>
            <a:pPr algn="ctr"/>
            <a:r>
              <a:rPr lang="en-US" sz="1400" dirty="0">
                <a:solidFill>
                  <a:schemeClr val="tx1">
                    <a:lumMod val="75000"/>
                  </a:schemeClr>
                </a:solidFill>
                <a:latin typeface="Roboto Condensed Light" panose="02000000000000000000" pitchFamily="2" charset="0"/>
                <a:cs typeface="Arial" panose="020B0604020202020204" pitchFamily="34" charset="0"/>
              </a:rPr>
              <a:t>Ethics Committee </a:t>
            </a:r>
          </a:p>
        </p:txBody>
      </p:sp>
      <p:cxnSp>
        <p:nvCxnSpPr>
          <p:cNvPr id="9" name="Straight Arrow Connector 8">
            <a:extLst>
              <a:ext uri="{FF2B5EF4-FFF2-40B4-BE49-F238E27FC236}">
                <a16:creationId xmlns:a16="http://schemas.microsoft.com/office/drawing/2014/main" id="{2CD6A1D3-B9DC-49CC-F334-B81F6D9DC600}"/>
              </a:ext>
            </a:extLst>
          </p:cNvPr>
          <p:cNvCxnSpPr>
            <a:cxnSpLocks/>
            <a:endCxn id="19" idx="1"/>
          </p:cNvCxnSpPr>
          <p:nvPr/>
        </p:nvCxnSpPr>
        <p:spPr>
          <a:xfrm>
            <a:off x="2407362" y="2397301"/>
            <a:ext cx="1942750"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DE7D8E73-AB95-F265-E5B9-76D710B5E328}"/>
              </a:ext>
            </a:extLst>
          </p:cNvPr>
          <p:cNvCxnSpPr>
            <a:cxnSpLocks/>
          </p:cNvCxnSpPr>
          <p:nvPr/>
        </p:nvCxnSpPr>
        <p:spPr>
          <a:xfrm>
            <a:off x="2407362" y="4493752"/>
            <a:ext cx="304726"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914905CC-B4BF-BE7B-50B5-2FF6BA5C61B5}"/>
              </a:ext>
            </a:extLst>
          </p:cNvPr>
          <p:cNvCxnSpPr>
            <a:cxnSpLocks/>
            <a:stCxn id="22" idx="0"/>
            <a:endCxn id="29" idx="2"/>
          </p:cNvCxnSpPr>
          <p:nvPr/>
        </p:nvCxnSpPr>
        <p:spPr>
          <a:xfrm flipV="1">
            <a:off x="5218792" y="3992188"/>
            <a:ext cx="0" cy="143927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F6422B7D-D85F-E692-1D03-750304FAB5DE}"/>
              </a:ext>
            </a:extLst>
          </p:cNvPr>
          <p:cNvSpPr/>
          <p:nvPr/>
        </p:nvSpPr>
        <p:spPr>
          <a:xfrm>
            <a:off x="2712088" y="3424418"/>
            <a:ext cx="1183638" cy="264712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Roboto Condensed Light" panose="02000000000000000000" pitchFamily="2" charset="0"/>
                <a:cs typeface="Arial" panose="020B0604020202020204" pitchFamily="34" charset="0"/>
              </a:rPr>
              <a:t>AI Center Of Excellence (Community of Practice)*</a:t>
            </a:r>
          </a:p>
        </p:txBody>
      </p:sp>
      <p:sp>
        <p:nvSpPr>
          <p:cNvPr id="39" name="TextBox 38">
            <a:extLst>
              <a:ext uri="{FF2B5EF4-FFF2-40B4-BE49-F238E27FC236}">
                <a16:creationId xmlns:a16="http://schemas.microsoft.com/office/drawing/2014/main" id="{6A2CDE0C-C87F-6039-AC7C-251F6FA862F4}"/>
              </a:ext>
            </a:extLst>
          </p:cNvPr>
          <p:cNvSpPr txBox="1"/>
          <p:nvPr/>
        </p:nvSpPr>
        <p:spPr>
          <a:xfrm>
            <a:off x="7567310" y="1968994"/>
            <a:ext cx="4078510" cy="1015663"/>
          </a:xfrm>
          <a:prstGeom prst="rect">
            <a:avLst/>
          </a:prstGeom>
          <a:noFill/>
        </p:spPr>
        <p:txBody>
          <a:bodyPr wrap="square" rtlCol="0">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CA" sz="1200" b="0" i="0" u="none" strike="noStrike" kern="0" cap="none" spc="0" normalizeH="0" baseline="0" noProof="0" dirty="0">
                <a:ln>
                  <a:noFill/>
                </a:ln>
                <a:solidFill>
                  <a:srgbClr val="333333"/>
                </a:solidFill>
                <a:effectLst/>
                <a:uLnTx/>
                <a:uFillTx/>
                <a:latin typeface="Roboto Condensed Light" panose="02000000000000000000" pitchFamily="2" charset="0"/>
                <a:ea typeface="+mn-ea"/>
                <a:cs typeface="+mn-cs"/>
              </a:rPr>
              <a:t>Alignment with organizational goals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CA" sz="1200" b="0" i="0" u="none" strike="noStrike" kern="0" cap="none" spc="0" normalizeH="0" baseline="0" noProof="0" dirty="0">
                <a:ln>
                  <a:noFill/>
                </a:ln>
                <a:solidFill>
                  <a:srgbClr val="333333"/>
                </a:solidFill>
                <a:effectLst/>
                <a:uLnTx/>
                <a:uFillTx/>
                <a:latin typeface="Roboto Condensed Light" panose="02000000000000000000" pitchFamily="2" charset="0"/>
                <a:ea typeface="+mn-ea"/>
                <a:cs typeface="+mn-cs"/>
              </a:rPr>
              <a:t>Enterprise risk assessment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sz="1200" kern="0" dirty="0">
                <a:solidFill>
                  <a:srgbClr val="333333"/>
                </a:solidFill>
                <a:latin typeface="Roboto Condensed Light" panose="02000000000000000000" pitchFamily="2" charset="0"/>
              </a:rPr>
              <a:t>Alignment with </a:t>
            </a:r>
            <a:r>
              <a:rPr kumimoji="0" lang="en-CA" sz="1200" b="0" i="0" u="none" strike="noStrike" kern="0" cap="none" spc="0" normalizeH="0" baseline="0" noProof="0" dirty="0">
                <a:ln>
                  <a:noFill/>
                </a:ln>
                <a:solidFill>
                  <a:srgbClr val="333333"/>
                </a:solidFill>
                <a:effectLst/>
                <a:uLnTx/>
                <a:uFillTx/>
                <a:latin typeface="Roboto Condensed Light" panose="02000000000000000000" pitchFamily="2" charset="0"/>
                <a:ea typeface="+mn-ea"/>
                <a:cs typeface="+mn-cs"/>
              </a:rPr>
              <a:t>ethical standards.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CA" sz="1200" b="0" i="0" u="none" strike="noStrike" kern="0" cap="none" spc="0" normalizeH="0" baseline="0" noProof="0" dirty="0">
                <a:ln>
                  <a:noFill/>
                </a:ln>
                <a:solidFill>
                  <a:srgbClr val="333333"/>
                </a:solidFill>
                <a:effectLst/>
                <a:uLnTx/>
                <a:uFillTx/>
                <a:latin typeface="Roboto Condensed Light" panose="02000000000000000000" pitchFamily="2" charset="0"/>
                <a:ea typeface="+mn-ea"/>
                <a:cs typeface="+mn-cs"/>
              </a:rPr>
              <a:t>Final decision authority for resolving any AI-related issues.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CA" sz="1200" b="0" i="0" u="none" strike="noStrike" kern="0" cap="none" spc="0" normalizeH="0" baseline="0" noProof="0" dirty="0">
              <a:ln>
                <a:noFill/>
              </a:ln>
              <a:solidFill>
                <a:srgbClr val="333333"/>
              </a:solidFill>
              <a:effectLst/>
              <a:uLnTx/>
              <a:uFillTx/>
              <a:latin typeface="Roboto Condensed Light" panose="02000000000000000000" pitchFamily="2" charset="0"/>
              <a:ea typeface="+mn-ea"/>
              <a:cs typeface="+mn-cs"/>
            </a:endParaRPr>
          </a:p>
        </p:txBody>
      </p:sp>
      <p:sp>
        <p:nvSpPr>
          <p:cNvPr id="40" name="TextBox 39">
            <a:extLst>
              <a:ext uri="{FF2B5EF4-FFF2-40B4-BE49-F238E27FC236}">
                <a16:creationId xmlns:a16="http://schemas.microsoft.com/office/drawing/2014/main" id="{B595EF92-1A32-F433-D553-7F5C8F01A12A}"/>
              </a:ext>
            </a:extLst>
          </p:cNvPr>
          <p:cNvSpPr txBox="1"/>
          <p:nvPr/>
        </p:nvSpPr>
        <p:spPr>
          <a:xfrm>
            <a:off x="7567308" y="3333530"/>
            <a:ext cx="4078511" cy="1384995"/>
          </a:xfrm>
          <a:prstGeom prst="rect">
            <a:avLst/>
          </a:prstGeom>
          <a:noFill/>
        </p:spPr>
        <p:txBody>
          <a:bodyPr wrap="square" rtlCol="0">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CA" sz="1200" b="0" i="0" u="none" strike="noStrike" kern="0" cap="none" spc="0" normalizeH="0" baseline="0" noProof="0" dirty="0">
                <a:ln>
                  <a:noFill/>
                </a:ln>
                <a:solidFill>
                  <a:srgbClr val="333333"/>
                </a:solidFill>
                <a:effectLst/>
                <a:uLnTx/>
                <a:uFillTx/>
                <a:latin typeface="Roboto Condensed Light" panose="02000000000000000000" pitchFamily="2" charset="0"/>
                <a:ea typeface="+mn-ea"/>
                <a:cs typeface="+mn-cs"/>
              </a:rPr>
              <a:t>Oversight of AI initiatives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CA" sz="1200" b="0" i="0" u="none" strike="noStrike" kern="0" cap="none" spc="0" normalizeH="0" baseline="0" noProof="0" dirty="0">
                <a:ln>
                  <a:noFill/>
                </a:ln>
                <a:solidFill>
                  <a:srgbClr val="333333"/>
                </a:solidFill>
                <a:effectLst/>
                <a:uLnTx/>
                <a:uFillTx/>
                <a:latin typeface="Roboto Condensed Light" panose="02000000000000000000" pitchFamily="2" charset="0"/>
                <a:ea typeface="+mn-ea"/>
                <a:cs typeface="+mn-cs"/>
              </a:rPr>
              <a:t>Development of AI/ML standards, policies, and procedures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sz="1200" kern="0" dirty="0">
                <a:solidFill>
                  <a:srgbClr val="333333"/>
                </a:solidFill>
                <a:latin typeface="Roboto Condensed Light" panose="02000000000000000000" pitchFamily="2" charset="0"/>
              </a:rPr>
              <a:t>Development of AI architecture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sz="1200" kern="0" dirty="0">
                <a:solidFill>
                  <a:srgbClr val="333333"/>
                </a:solidFill>
                <a:latin typeface="Roboto Condensed Light" panose="02000000000000000000" pitchFamily="2" charset="0"/>
              </a:rPr>
              <a:t>Alignment on tools and technologies used by AI/data science teams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CA" sz="1200" b="0" i="0" u="none" strike="noStrike" kern="0" cap="none" spc="0" normalizeH="0" baseline="0" noProof="0" dirty="0">
                <a:ln>
                  <a:noFill/>
                </a:ln>
                <a:solidFill>
                  <a:srgbClr val="333333"/>
                </a:solidFill>
                <a:effectLst/>
                <a:uLnTx/>
                <a:uFillTx/>
                <a:latin typeface="Roboto Condensed Light" panose="02000000000000000000" pitchFamily="2" charset="0"/>
                <a:ea typeface="+mn-ea"/>
                <a:cs typeface="+mn-cs"/>
              </a:rPr>
              <a:t>Alignment between AI/ML/data science teams across the organization</a:t>
            </a:r>
          </a:p>
        </p:txBody>
      </p:sp>
      <p:sp>
        <p:nvSpPr>
          <p:cNvPr id="41" name="TextBox 40">
            <a:extLst>
              <a:ext uri="{FF2B5EF4-FFF2-40B4-BE49-F238E27FC236}">
                <a16:creationId xmlns:a16="http://schemas.microsoft.com/office/drawing/2014/main" id="{0B45EF1B-0BBF-D9AB-E520-A8153E0FE4BD}"/>
              </a:ext>
            </a:extLst>
          </p:cNvPr>
          <p:cNvSpPr txBox="1"/>
          <p:nvPr/>
        </p:nvSpPr>
        <p:spPr>
          <a:xfrm>
            <a:off x="7567308" y="5239085"/>
            <a:ext cx="4078511" cy="1015663"/>
          </a:xfrm>
          <a:prstGeom prst="rect">
            <a:avLst/>
          </a:prstGeom>
          <a:noFill/>
        </p:spPr>
        <p:txBody>
          <a:bodyPr wrap="square" rtlCol="0">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CA" sz="1200" b="0" i="0" u="none" strike="noStrike" kern="0" cap="none" spc="0" normalizeH="0" baseline="0" noProof="0" dirty="0">
                <a:ln>
                  <a:noFill/>
                </a:ln>
                <a:solidFill>
                  <a:srgbClr val="333333"/>
                </a:solidFill>
                <a:effectLst/>
                <a:uLnTx/>
                <a:uFillTx/>
                <a:latin typeface="Roboto Condensed Light" panose="02000000000000000000" pitchFamily="2" charset="0"/>
                <a:ea typeface="+mn-ea"/>
                <a:cs typeface="+mn-cs"/>
              </a:rPr>
              <a:t>Review data sets for compliance with risk, privacy, ethics, and legal requirements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CA" sz="1200" b="0" i="0" u="none" strike="noStrike" kern="0" cap="none" spc="0" normalizeH="0" baseline="0" noProof="0" dirty="0">
                <a:ln>
                  <a:noFill/>
                </a:ln>
                <a:solidFill>
                  <a:srgbClr val="333333"/>
                </a:solidFill>
                <a:effectLst/>
                <a:uLnTx/>
                <a:uFillTx/>
                <a:latin typeface="Roboto Condensed Light" panose="02000000000000000000" pitchFamily="2" charset="0"/>
                <a:ea typeface="+mn-ea"/>
                <a:cs typeface="+mn-cs"/>
              </a:rPr>
              <a:t>Design AI/ML solutions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sz="1200" kern="0" dirty="0">
                <a:solidFill>
                  <a:srgbClr val="333333"/>
                </a:solidFill>
                <a:latin typeface="Roboto Condensed Light" panose="02000000000000000000" pitchFamily="2" charset="0"/>
              </a:rPr>
              <a:t>Monitor AI/ML solution performance and compliance in production</a:t>
            </a:r>
            <a:endParaRPr kumimoji="0" lang="en-CA" sz="1200" b="0" i="0" u="none" strike="noStrike" kern="0" cap="none" spc="0" normalizeH="0" baseline="0" noProof="0" dirty="0">
              <a:ln>
                <a:noFill/>
              </a:ln>
              <a:solidFill>
                <a:srgbClr val="333333"/>
              </a:solidFill>
              <a:effectLst/>
              <a:uLnTx/>
              <a:uFillTx/>
              <a:latin typeface="Roboto Condensed Light" panose="02000000000000000000" pitchFamily="2" charset="0"/>
              <a:ea typeface="+mn-ea"/>
              <a:cs typeface="+mn-cs"/>
            </a:endParaRPr>
          </a:p>
        </p:txBody>
      </p:sp>
      <p:sp>
        <p:nvSpPr>
          <p:cNvPr id="29" name="Rectangle 28">
            <a:extLst>
              <a:ext uri="{FF2B5EF4-FFF2-40B4-BE49-F238E27FC236}">
                <a16:creationId xmlns:a16="http://schemas.microsoft.com/office/drawing/2014/main" id="{D0967FF0-6F5B-4FFC-FEA7-F51AF8F033B2}"/>
              </a:ext>
            </a:extLst>
          </p:cNvPr>
          <p:cNvSpPr/>
          <p:nvPr/>
        </p:nvSpPr>
        <p:spPr>
          <a:xfrm>
            <a:off x="4350112" y="3548751"/>
            <a:ext cx="1737360" cy="443437"/>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Roboto Condensed Light" panose="02000000000000000000" pitchFamily="2" charset="0"/>
                <a:cs typeface="Arial" panose="020B0604020202020204" pitchFamily="34" charset="0"/>
              </a:rPr>
              <a:t>AI Owners</a:t>
            </a:r>
          </a:p>
        </p:txBody>
      </p:sp>
      <p:cxnSp>
        <p:nvCxnSpPr>
          <p:cNvPr id="35" name="Straight Arrow Connector 34">
            <a:extLst>
              <a:ext uri="{FF2B5EF4-FFF2-40B4-BE49-F238E27FC236}">
                <a16:creationId xmlns:a16="http://schemas.microsoft.com/office/drawing/2014/main" id="{8D85A43D-43F2-31F2-D04D-45118039BC90}"/>
              </a:ext>
            </a:extLst>
          </p:cNvPr>
          <p:cNvCxnSpPr>
            <a:cxnSpLocks/>
            <a:stCxn id="29" idx="0"/>
            <a:endCxn id="19" idx="2"/>
          </p:cNvCxnSpPr>
          <p:nvPr/>
        </p:nvCxnSpPr>
        <p:spPr>
          <a:xfrm flipV="1">
            <a:off x="5218792" y="2717341"/>
            <a:ext cx="0" cy="83141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E357EA0E-BB9B-25FA-5500-4F442C91B899}"/>
              </a:ext>
            </a:extLst>
          </p:cNvPr>
          <p:cNvCxnSpPr>
            <a:cxnSpLocks/>
            <a:stCxn id="22" idx="1"/>
          </p:cNvCxnSpPr>
          <p:nvPr/>
        </p:nvCxnSpPr>
        <p:spPr>
          <a:xfrm flipH="1">
            <a:off x="3887198" y="5751504"/>
            <a:ext cx="462914"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12933EDC-B05A-5E5A-4B31-F781791CF0B7}"/>
              </a:ext>
            </a:extLst>
          </p:cNvPr>
          <p:cNvCxnSpPr>
            <a:cxnSpLocks/>
            <a:stCxn id="29" idx="1"/>
          </p:cNvCxnSpPr>
          <p:nvPr/>
        </p:nvCxnSpPr>
        <p:spPr>
          <a:xfrm flipH="1" flipV="1">
            <a:off x="3872003" y="3770469"/>
            <a:ext cx="478109" cy="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6" name="Connector: Elbow 45">
            <a:extLst>
              <a:ext uri="{FF2B5EF4-FFF2-40B4-BE49-F238E27FC236}">
                <a16:creationId xmlns:a16="http://schemas.microsoft.com/office/drawing/2014/main" id="{D318F287-5536-F565-9B9D-329503187B20}"/>
              </a:ext>
            </a:extLst>
          </p:cNvPr>
          <p:cNvCxnSpPr>
            <a:cxnSpLocks/>
            <a:stCxn id="20" idx="0"/>
          </p:cNvCxnSpPr>
          <p:nvPr/>
        </p:nvCxnSpPr>
        <p:spPr>
          <a:xfrm rot="5400000" flipH="1" flipV="1">
            <a:off x="3391871" y="2466178"/>
            <a:ext cx="870276" cy="1046204"/>
          </a:xfrm>
          <a:prstGeom prst="bentConnector2">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0" name="Connector: Elbow 49">
            <a:extLst>
              <a:ext uri="{FF2B5EF4-FFF2-40B4-BE49-F238E27FC236}">
                <a16:creationId xmlns:a16="http://schemas.microsoft.com/office/drawing/2014/main" id="{CCB50159-7389-685F-BF80-3D7B48DA703D}"/>
              </a:ext>
            </a:extLst>
          </p:cNvPr>
          <p:cNvCxnSpPr>
            <a:cxnSpLocks/>
            <a:stCxn id="22" idx="3"/>
            <a:endCxn id="19" idx="3"/>
          </p:cNvCxnSpPr>
          <p:nvPr/>
        </p:nvCxnSpPr>
        <p:spPr>
          <a:xfrm flipV="1">
            <a:off x="6087472" y="2397301"/>
            <a:ext cx="12700" cy="3354203"/>
          </a:xfrm>
          <a:prstGeom prst="bentConnector3">
            <a:avLst>
              <a:gd name="adj1" fmla="val 1800000"/>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6" name="Text Placeholder 4">
            <a:extLst>
              <a:ext uri="{FF2B5EF4-FFF2-40B4-BE49-F238E27FC236}">
                <a16:creationId xmlns:a16="http://schemas.microsoft.com/office/drawing/2014/main" id="{CA4C3039-87F1-1435-731A-79E101980282}"/>
              </a:ext>
            </a:extLst>
          </p:cNvPr>
          <p:cNvSpPr txBox="1">
            <a:spLocks/>
          </p:cNvSpPr>
          <p:nvPr/>
        </p:nvSpPr>
        <p:spPr>
          <a:xfrm>
            <a:off x="1329974" y="6227737"/>
            <a:ext cx="6000014" cy="462321"/>
          </a:xfrm>
          <a:prstGeom prst="rect">
            <a:avLst/>
          </a:prstGeom>
        </p:spPr>
        <p:txBody>
          <a:bodyPr lIns="0" tIns="0" rIns="0" bIns="0">
            <a:noAutofit/>
          </a:bodyPr>
          <a:lstStyle>
            <a:lvl1pPr marL="0" indent="0" algn="l" defTabSz="914309" rtl="0" eaLnBrk="1" latinLnBrk="0" hangingPunct="1">
              <a:lnSpc>
                <a:spcPct val="110000"/>
              </a:lnSpc>
              <a:spcBef>
                <a:spcPts val="1000"/>
              </a:spcBef>
              <a:buFont typeface="Arial" panose="020B0604020202020204" pitchFamily="34" charset="0"/>
              <a:buNone/>
              <a:defRPr sz="2000" b="0" i="0" kern="1200" spc="0">
                <a:solidFill>
                  <a:srgbClr val="2576B7"/>
                </a:solidFill>
                <a:latin typeface="Montserrat" pitchFamily="2" charset="77"/>
                <a:ea typeface="+mn-ea"/>
                <a:cs typeface="Arial" panose="020B0604020202020204" pitchFamily="34" charset="0"/>
              </a:defRPr>
            </a:lvl1pPr>
            <a:lvl2pPr marL="457154" indent="0" algn="l" defTabSz="914309" rtl="0" eaLnBrk="1" latinLnBrk="0" hangingPunct="1">
              <a:lnSpc>
                <a:spcPts val="2400"/>
              </a:lnSpc>
              <a:spcBef>
                <a:spcPts val="500"/>
              </a:spcBef>
              <a:buFont typeface="Arial" panose="020B0604020202020204" pitchFamily="34" charset="0"/>
              <a:buNone/>
              <a:defRPr sz="2000" kern="1200">
                <a:solidFill>
                  <a:srgbClr val="848585"/>
                </a:solidFill>
                <a:latin typeface="Arial" panose="020B0604020202020204" pitchFamily="34" charset="0"/>
                <a:ea typeface="+mn-ea"/>
                <a:cs typeface="Arial" panose="020B0604020202020204" pitchFamily="34" charset="0"/>
              </a:defRPr>
            </a:lvl2pPr>
            <a:lvl3pPr marL="914309" indent="0" algn="l" defTabSz="914309" rtl="0" eaLnBrk="1" latinLnBrk="0" hangingPunct="1">
              <a:lnSpc>
                <a:spcPts val="2400"/>
              </a:lnSpc>
              <a:spcBef>
                <a:spcPts val="500"/>
              </a:spcBef>
              <a:buFont typeface="Arial" panose="020B0604020202020204" pitchFamily="34" charset="0"/>
              <a:buNone/>
              <a:defRPr sz="2000" kern="1200">
                <a:solidFill>
                  <a:srgbClr val="848585"/>
                </a:solidFill>
                <a:latin typeface="Arial" panose="020B0604020202020204" pitchFamily="34" charset="0"/>
                <a:ea typeface="+mn-ea"/>
                <a:cs typeface="Arial" panose="020B0604020202020204" pitchFamily="34" charset="0"/>
              </a:defRPr>
            </a:lvl3pPr>
            <a:lvl4pPr marL="1371463" indent="0" algn="l" defTabSz="914309" rtl="0" eaLnBrk="1" latinLnBrk="0" hangingPunct="1">
              <a:lnSpc>
                <a:spcPts val="2400"/>
              </a:lnSpc>
              <a:spcBef>
                <a:spcPts val="500"/>
              </a:spcBef>
              <a:buFont typeface="Arial" panose="020B0604020202020204" pitchFamily="34" charset="0"/>
              <a:buNone/>
              <a:defRPr sz="2000" kern="1200">
                <a:solidFill>
                  <a:srgbClr val="848585"/>
                </a:solidFill>
                <a:latin typeface="Arial" panose="020B0604020202020204" pitchFamily="34" charset="0"/>
                <a:ea typeface="+mn-ea"/>
                <a:cs typeface="Arial" panose="020B0604020202020204" pitchFamily="34" charset="0"/>
              </a:defRPr>
            </a:lvl4pPr>
            <a:lvl5pPr marL="1828617" indent="0" algn="l" defTabSz="914309" rtl="0" eaLnBrk="1" latinLnBrk="0" hangingPunct="1">
              <a:lnSpc>
                <a:spcPts val="2400"/>
              </a:lnSpc>
              <a:spcBef>
                <a:spcPts val="500"/>
              </a:spcBef>
              <a:buFont typeface="Arial" panose="020B0604020202020204" pitchFamily="34" charset="0"/>
              <a:buNone/>
              <a:defRPr sz="2000" kern="1200">
                <a:solidFill>
                  <a:srgbClr val="848585"/>
                </a:solidFill>
                <a:latin typeface="Arial" panose="020B0604020202020204" pitchFamily="34" charset="0"/>
                <a:ea typeface="+mn-ea"/>
                <a:cs typeface="Arial" panose="020B0604020202020204" pitchFamily="34" charset="0"/>
              </a:defRPr>
            </a:lvl5pPr>
            <a:lvl6pPr marL="2514349" indent="-228577" algn="l" defTabSz="91430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503" indent="-228577" algn="l" defTabSz="91430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657" indent="-228577" algn="l" defTabSz="91430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811" indent="-228577" algn="l" defTabSz="91430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15888" indent="-115888"/>
            <a:r>
              <a:rPr lang="en-US" sz="1100" dirty="0">
                <a:solidFill>
                  <a:schemeClr val="tx1"/>
                </a:solidFill>
                <a:latin typeface="Roboto Condensed Light" panose="02000000000000000000" pitchFamily="2" charset="0"/>
              </a:rPr>
              <a:t>*  AI Center of Excellence is defined for organizations that have multiple AI/data science teams or want to separate operational activities (design and implementation) and tactical activities (creation of policies, standards, and community of practice).</a:t>
            </a:r>
          </a:p>
        </p:txBody>
      </p:sp>
    </p:spTree>
    <p:extLst>
      <p:ext uri="{BB962C8B-B14F-4D97-AF65-F5344CB8AC3E}">
        <p14:creationId xmlns:p14="http://schemas.microsoft.com/office/powerpoint/2010/main" val="21995489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C60FF55-0D6D-2135-2AF6-CFCD1A73076F}"/>
              </a:ext>
            </a:extLst>
          </p:cNvPr>
          <p:cNvSpPr>
            <a:spLocks noGrp="1"/>
          </p:cNvSpPr>
          <p:nvPr>
            <p:ph type="title"/>
          </p:nvPr>
        </p:nvSpPr>
        <p:spPr/>
        <p:txBody>
          <a:bodyPr/>
          <a:lstStyle/>
          <a:p>
            <a:r>
              <a:rPr lang="en-US" dirty="0"/>
              <a:t>AI Governance Council – roles and responsibilities</a:t>
            </a:r>
          </a:p>
        </p:txBody>
      </p:sp>
      <p:sp>
        <p:nvSpPr>
          <p:cNvPr id="7" name="Text Placeholder 6">
            <a:extLst>
              <a:ext uri="{FF2B5EF4-FFF2-40B4-BE49-F238E27FC236}">
                <a16:creationId xmlns:a16="http://schemas.microsoft.com/office/drawing/2014/main" id="{E34F84E1-3002-74E1-CBC9-A96AB0627E7F}"/>
              </a:ext>
            </a:extLst>
          </p:cNvPr>
          <p:cNvSpPr>
            <a:spLocks noGrp="1"/>
          </p:cNvSpPr>
          <p:nvPr>
            <p:ph type="body" sz="quarter" idx="16"/>
          </p:nvPr>
        </p:nvSpPr>
        <p:spPr>
          <a:xfrm>
            <a:off x="354059" y="1894873"/>
            <a:ext cx="6337893" cy="724502"/>
          </a:xfrm>
        </p:spPr>
        <p:txBody>
          <a:bodyPr/>
          <a:lstStyle/>
          <a:p>
            <a:pPr>
              <a:lnSpc>
                <a:spcPct val="100000"/>
              </a:lnSpc>
            </a:pPr>
            <a:r>
              <a:rPr lang="en-US" dirty="0"/>
              <a:t>The AI Governance Council acts as an ultimate approval and decision-making body.</a:t>
            </a:r>
          </a:p>
          <a:p>
            <a:pPr>
              <a:lnSpc>
                <a:spcPct val="100000"/>
              </a:lnSpc>
            </a:pPr>
            <a:endParaRPr lang="en-US" dirty="0"/>
          </a:p>
        </p:txBody>
      </p:sp>
      <p:sp>
        <p:nvSpPr>
          <p:cNvPr id="2" name="Text Placeholder 1">
            <a:extLst>
              <a:ext uri="{FF2B5EF4-FFF2-40B4-BE49-F238E27FC236}">
                <a16:creationId xmlns:a16="http://schemas.microsoft.com/office/drawing/2014/main" id="{308A98CA-5DEA-57C7-40AB-D43F31861BAA}"/>
              </a:ext>
            </a:extLst>
          </p:cNvPr>
          <p:cNvSpPr>
            <a:spLocks noGrp="1"/>
          </p:cNvSpPr>
          <p:nvPr>
            <p:ph type="body" sz="quarter" idx="14"/>
          </p:nvPr>
        </p:nvSpPr>
        <p:spPr>
          <a:xfrm>
            <a:off x="9293475" y="1571023"/>
            <a:ext cx="2542401" cy="456696"/>
          </a:xfrm>
        </p:spPr>
        <p:txBody>
          <a:bodyPr/>
          <a:lstStyle/>
          <a:p>
            <a:r>
              <a:rPr lang="en-US" b="1" dirty="0"/>
              <a:t>AI Governance Council:</a:t>
            </a:r>
          </a:p>
        </p:txBody>
      </p:sp>
      <p:sp>
        <p:nvSpPr>
          <p:cNvPr id="3" name="Text Placeholder 2">
            <a:extLst>
              <a:ext uri="{FF2B5EF4-FFF2-40B4-BE49-F238E27FC236}">
                <a16:creationId xmlns:a16="http://schemas.microsoft.com/office/drawing/2014/main" id="{7D13953D-0254-6A7E-4666-4BEC767BBFF5}"/>
              </a:ext>
            </a:extLst>
          </p:cNvPr>
          <p:cNvSpPr>
            <a:spLocks noGrp="1"/>
          </p:cNvSpPr>
          <p:nvPr>
            <p:ph type="body" sz="quarter" idx="15"/>
          </p:nvPr>
        </p:nvSpPr>
        <p:spPr>
          <a:xfrm>
            <a:off x="9293475" y="2070709"/>
            <a:ext cx="2544466" cy="2836576"/>
          </a:xfrm>
        </p:spPr>
        <p:txBody>
          <a:bodyPr/>
          <a:lstStyle/>
          <a:p>
            <a:pPr marL="171450" indent="-171450">
              <a:spcBef>
                <a:spcPts val="600"/>
              </a:spcBef>
              <a:buFont typeface="Arial" panose="020B0604020202020204" pitchFamily="34" charset="0"/>
              <a:buChar char="•"/>
            </a:pPr>
            <a:r>
              <a:rPr lang="en-US" sz="1600" dirty="0">
                <a:cs typeface="Arial" panose="020B0604020202020204" pitchFamily="34" charset="0"/>
              </a:rPr>
              <a:t>AI Owners (Business Stakeholders)</a:t>
            </a:r>
          </a:p>
          <a:p>
            <a:pPr marL="171450" indent="-171450">
              <a:spcBef>
                <a:spcPts val="600"/>
              </a:spcBef>
              <a:buFont typeface="Arial" panose="020B0604020202020204" pitchFamily="34" charset="0"/>
              <a:buChar char="•"/>
            </a:pPr>
            <a:r>
              <a:rPr lang="en-US" sz="1600" dirty="0">
                <a:cs typeface="Arial" panose="020B0604020202020204" pitchFamily="34" charset="0"/>
              </a:rPr>
              <a:t>AI/Data Science Lead</a:t>
            </a:r>
          </a:p>
          <a:p>
            <a:pPr marL="171450" indent="-171450">
              <a:spcBef>
                <a:spcPts val="600"/>
              </a:spcBef>
              <a:buFont typeface="Arial" panose="020B0604020202020204" pitchFamily="34" charset="0"/>
              <a:buChar char="•"/>
            </a:pPr>
            <a:r>
              <a:rPr lang="en-US" sz="1600" dirty="0">
                <a:cs typeface="Arial" panose="020B0604020202020204" pitchFamily="34" charset="0"/>
              </a:rPr>
              <a:t>Data Governance Lead</a:t>
            </a:r>
          </a:p>
          <a:p>
            <a:pPr marL="171450" indent="-171450">
              <a:spcBef>
                <a:spcPts val="600"/>
              </a:spcBef>
              <a:buFont typeface="Arial" panose="020B0604020202020204" pitchFamily="34" charset="0"/>
              <a:buChar char="•"/>
            </a:pPr>
            <a:r>
              <a:rPr lang="en-US" sz="1600" dirty="0">
                <a:cs typeface="Arial" panose="020B0604020202020204" pitchFamily="34" charset="0"/>
              </a:rPr>
              <a:t>Privacy Lead</a:t>
            </a:r>
          </a:p>
          <a:p>
            <a:pPr marL="171450" indent="-171450">
              <a:spcBef>
                <a:spcPts val="600"/>
              </a:spcBef>
              <a:buFont typeface="Arial" panose="020B0604020202020204" pitchFamily="34" charset="0"/>
              <a:buChar char="•"/>
            </a:pPr>
            <a:r>
              <a:rPr lang="en-US" sz="1600" dirty="0">
                <a:cs typeface="Arial" panose="020B0604020202020204" pitchFamily="34" charset="0"/>
              </a:rPr>
              <a:t>Security Lead</a:t>
            </a:r>
          </a:p>
          <a:p>
            <a:pPr marL="171450" indent="-171450">
              <a:spcBef>
                <a:spcPts val="600"/>
              </a:spcBef>
              <a:buFont typeface="Arial" panose="020B0604020202020204" pitchFamily="34" charset="0"/>
              <a:buChar char="•"/>
            </a:pPr>
            <a:r>
              <a:rPr lang="en-US" sz="1600" dirty="0">
                <a:cs typeface="Arial" panose="020B0604020202020204" pitchFamily="34" charset="0"/>
              </a:rPr>
              <a:t>AI Center of Excellence Lead</a:t>
            </a:r>
          </a:p>
          <a:p>
            <a:pPr marL="171450" indent="-171450">
              <a:spcBef>
                <a:spcPts val="600"/>
              </a:spcBef>
              <a:buFont typeface="Arial" panose="020B0604020202020204" pitchFamily="34" charset="0"/>
              <a:buChar char="•"/>
            </a:pPr>
            <a:r>
              <a:rPr lang="en-US" sz="1600" dirty="0">
                <a:cs typeface="Arial" panose="020B0604020202020204" pitchFamily="34" charset="0"/>
              </a:rPr>
              <a:t>CDO and/or CIO</a:t>
            </a:r>
          </a:p>
        </p:txBody>
      </p:sp>
      <p:sp>
        <p:nvSpPr>
          <p:cNvPr id="44" name="Subtitle 2">
            <a:extLst>
              <a:ext uri="{FF2B5EF4-FFF2-40B4-BE49-F238E27FC236}">
                <a16:creationId xmlns:a16="http://schemas.microsoft.com/office/drawing/2014/main" id="{5A56263F-B63B-8B67-481E-21B4806BC6B5}"/>
              </a:ext>
            </a:extLst>
          </p:cNvPr>
          <p:cNvSpPr txBox="1">
            <a:spLocks/>
          </p:cNvSpPr>
          <p:nvPr/>
        </p:nvSpPr>
        <p:spPr>
          <a:xfrm>
            <a:off x="447260" y="2728478"/>
            <a:ext cx="8287165" cy="3234172"/>
          </a:xfrm>
          <a:prstGeom prst="rect">
            <a:avLst/>
          </a:prstGeom>
        </p:spPr>
        <p:txBody>
          <a:bodyPr vert="horz" wrap="square" lIns="91440" tIns="91440" rIns="91440" bIns="91440" rtlCol="0" anchor="t">
            <a:no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marL="171450" indent="-171450" algn="l">
              <a:lnSpc>
                <a:spcPct val="100000"/>
              </a:lnSpc>
              <a:spcBef>
                <a:spcPts val="600"/>
              </a:spcBef>
              <a:buFont typeface="Arial" panose="020B0604020202020204" pitchFamily="34" charset="0"/>
              <a:buChar char="•"/>
            </a:pPr>
            <a:r>
              <a:rPr lang="en-US" sz="1600" dirty="0">
                <a:solidFill>
                  <a:srgbClr val="000000"/>
                </a:solidFill>
                <a:latin typeface="Roboto Condensed Light" panose="02000000000000000000" pitchFamily="2" charset="0"/>
                <a:ea typeface="Roboto Condensed Light" panose="02000000000000000000" pitchFamily="2" charset="0"/>
                <a:cs typeface="Mukta ExtraLight" panose="020B0000000000000000" pitchFamily="34" charset="77"/>
              </a:rPr>
              <a:t>Align AI/ML goals and the scope of AI systems implementation with strategic business objectives/ initiatives.</a:t>
            </a:r>
          </a:p>
          <a:p>
            <a:pPr marL="171450" indent="-171450" algn="l">
              <a:lnSpc>
                <a:spcPct val="100000"/>
              </a:lnSpc>
              <a:spcBef>
                <a:spcPts val="600"/>
              </a:spcBef>
              <a:buFont typeface="Arial" panose="020B0604020202020204" pitchFamily="34" charset="0"/>
              <a:buChar char="•"/>
            </a:pPr>
            <a:r>
              <a:rPr lang="en-US" sz="1600" dirty="0">
                <a:solidFill>
                  <a:srgbClr val="000000"/>
                </a:solidFill>
                <a:latin typeface="Roboto Condensed Light" panose="02000000000000000000" pitchFamily="2" charset="0"/>
                <a:ea typeface="Roboto Condensed Light" panose="02000000000000000000" pitchFamily="2" charset="0"/>
                <a:cs typeface="Mukta ExtraLight" panose="020B0000000000000000" pitchFamily="34" charset="77"/>
              </a:rPr>
              <a:t>Ensure AI value and value drivers are understood.</a:t>
            </a:r>
          </a:p>
          <a:p>
            <a:pPr marL="171450" indent="-171450" algn="l">
              <a:lnSpc>
                <a:spcPct val="100000"/>
              </a:lnSpc>
              <a:spcBef>
                <a:spcPts val="600"/>
              </a:spcBef>
              <a:buFont typeface="Arial" panose="020B0604020202020204" pitchFamily="34" charset="0"/>
              <a:buChar char="•"/>
            </a:pPr>
            <a:r>
              <a:rPr lang="en-US" sz="1600" dirty="0">
                <a:solidFill>
                  <a:srgbClr val="000000"/>
                </a:solidFill>
                <a:latin typeface="Roboto Condensed Light" panose="02000000000000000000" pitchFamily="2" charset="0"/>
                <a:ea typeface="Roboto Condensed Light" panose="02000000000000000000" pitchFamily="2" charset="0"/>
                <a:cs typeface="Mukta ExtraLight" panose="020B0000000000000000" pitchFamily="34" charset="77"/>
              </a:rPr>
              <a:t>Define prioritization criteria for AI projects.</a:t>
            </a:r>
          </a:p>
          <a:p>
            <a:pPr marL="171450" indent="-171450" algn="l">
              <a:lnSpc>
                <a:spcPct val="100000"/>
              </a:lnSpc>
              <a:spcBef>
                <a:spcPts val="600"/>
              </a:spcBef>
              <a:buFont typeface="Arial" panose="020B0604020202020204" pitchFamily="34" charset="0"/>
              <a:buChar char="•"/>
            </a:pPr>
            <a:r>
              <a:rPr lang="en-US" sz="1600" dirty="0">
                <a:solidFill>
                  <a:srgbClr val="000000"/>
                </a:solidFill>
                <a:latin typeface="Roboto Condensed Light" panose="02000000000000000000" pitchFamily="2" charset="0"/>
                <a:ea typeface="Roboto Condensed Light" panose="02000000000000000000" pitchFamily="2" charset="0"/>
                <a:cs typeface="Mukta ExtraLight" panose="020B0000000000000000" pitchFamily="34" charset="77"/>
              </a:rPr>
              <a:t>Ensure the risk management framework is in place and the risk assessment is performed for AI implementations.</a:t>
            </a:r>
          </a:p>
          <a:p>
            <a:pPr marL="171450" indent="-171450" algn="l">
              <a:lnSpc>
                <a:spcPct val="100000"/>
              </a:lnSpc>
              <a:spcBef>
                <a:spcPts val="600"/>
              </a:spcBef>
              <a:buFont typeface="Arial" panose="020B0604020202020204" pitchFamily="34" charset="0"/>
              <a:buChar char="•"/>
            </a:pPr>
            <a:r>
              <a:rPr lang="en-US" sz="1600" dirty="0">
                <a:solidFill>
                  <a:srgbClr val="000000"/>
                </a:solidFill>
                <a:latin typeface="Roboto Condensed Light" panose="02000000000000000000" pitchFamily="2" charset="0"/>
                <a:ea typeface="Roboto Condensed Light" panose="02000000000000000000" pitchFamily="2" charset="0"/>
                <a:cs typeface="Mukta ExtraLight" panose="020B0000000000000000" pitchFamily="34" charset="77"/>
              </a:rPr>
              <a:t>Review data sets and approve the use of data and/or data attributes for AI/ML modeling.</a:t>
            </a:r>
          </a:p>
          <a:p>
            <a:pPr marL="171450" indent="-171450" algn="l">
              <a:lnSpc>
                <a:spcPct val="100000"/>
              </a:lnSpc>
              <a:spcBef>
                <a:spcPts val="600"/>
              </a:spcBef>
              <a:buFont typeface="Arial" panose="020B0604020202020204" pitchFamily="34" charset="0"/>
              <a:buChar char="•"/>
            </a:pPr>
            <a:r>
              <a:rPr lang="en-US" sz="1600" dirty="0">
                <a:solidFill>
                  <a:srgbClr val="000000"/>
                </a:solidFill>
                <a:latin typeface="Roboto Condensed Light" panose="02000000000000000000" pitchFamily="2" charset="0"/>
                <a:ea typeface="Roboto Condensed Light" panose="02000000000000000000" pitchFamily="2" charset="0"/>
                <a:cs typeface="Mukta ExtraLight" panose="020B0000000000000000" pitchFamily="34" charset="77"/>
              </a:rPr>
              <a:t>Review and approve (if required) the use of AI/ML models and solutions.</a:t>
            </a:r>
          </a:p>
          <a:p>
            <a:pPr marL="171450" indent="-171450" algn="l">
              <a:lnSpc>
                <a:spcPct val="100000"/>
              </a:lnSpc>
              <a:spcBef>
                <a:spcPts val="600"/>
              </a:spcBef>
              <a:buFont typeface="Arial" panose="020B0604020202020204" pitchFamily="34" charset="0"/>
              <a:buChar char="•"/>
            </a:pPr>
            <a:r>
              <a:rPr lang="en-US" sz="1600" dirty="0">
                <a:solidFill>
                  <a:srgbClr val="000000"/>
                </a:solidFill>
                <a:latin typeface="Roboto Condensed Light" panose="02000000000000000000" pitchFamily="2" charset="0"/>
                <a:ea typeface="Roboto Condensed Light" panose="02000000000000000000" pitchFamily="2" charset="0"/>
                <a:cs typeface="Mukta ExtraLight" panose="020B0000000000000000" pitchFamily="34" charset="77"/>
              </a:rPr>
              <a:t>Review and assess compliance of the proposed AI system or model with privacy and ethics regulations, external and internal guidelines, and policies.</a:t>
            </a:r>
          </a:p>
          <a:p>
            <a:pPr marL="171450" indent="-171450" algn="l">
              <a:lnSpc>
                <a:spcPct val="100000"/>
              </a:lnSpc>
              <a:spcBef>
                <a:spcPts val="600"/>
              </a:spcBef>
              <a:buFont typeface="Arial" panose="020B0604020202020204" pitchFamily="34" charset="0"/>
              <a:buChar char="•"/>
            </a:pPr>
            <a:endParaRPr lang="en-US" sz="1600" dirty="0">
              <a:solidFill>
                <a:srgbClr val="000000"/>
              </a:solidFill>
              <a:latin typeface="Roboto Condensed Light" panose="02000000000000000000" pitchFamily="2" charset="0"/>
              <a:ea typeface="Roboto Condensed Light" panose="02000000000000000000" pitchFamily="2" charset="0"/>
              <a:cs typeface="Mukta ExtraLight" panose="020B0000000000000000" pitchFamily="34" charset="77"/>
            </a:endParaRPr>
          </a:p>
        </p:txBody>
      </p:sp>
    </p:spTree>
    <p:extLst>
      <p:ext uri="{BB962C8B-B14F-4D97-AF65-F5344CB8AC3E}">
        <p14:creationId xmlns:p14="http://schemas.microsoft.com/office/powerpoint/2010/main" val="30413433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C60FF55-0D6D-2135-2AF6-CFCD1A73076F}"/>
              </a:ext>
            </a:extLst>
          </p:cNvPr>
          <p:cNvSpPr>
            <a:spLocks noGrp="1"/>
          </p:cNvSpPr>
          <p:nvPr>
            <p:ph type="title"/>
          </p:nvPr>
        </p:nvSpPr>
        <p:spPr>
          <a:xfrm>
            <a:off x="354059" y="459504"/>
            <a:ext cx="8479508" cy="519691"/>
          </a:xfrm>
        </p:spPr>
        <p:txBody>
          <a:bodyPr/>
          <a:lstStyle/>
          <a:p>
            <a:r>
              <a:rPr lang="it-IT" dirty="0"/>
              <a:t>AI Center of Excellence</a:t>
            </a:r>
            <a:r>
              <a:rPr lang="en-US" dirty="0"/>
              <a:t> – roles and responsibilities</a:t>
            </a:r>
          </a:p>
        </p:txBody>
      </p:sp>
      <p:sp>
        <p:nvSpPr>
          <p:cNvPr id="7" name="Text Placeholder 6">
            <a:extLst>
              <a:ext uri="{FF2B5EF4-FFF2-40B4-BE49-F238E27FC236}">
                <a16:creationId xmlns:a16="http://schemas.microsoft.com/office/drawing/2014/main" id="{E34F84E1-3002-74E1-CBC9-A96AB0627E7F}"/>
              </a:ext>
            </a:extLst>
          </p:cNvPr>
          <p:cNvSpPr>
            <a:spLocks noGrp="1"/>
          </p:cNvSpPr>
          <p:nvPr>
            <p:ph type="body" sz="quarter" idx="16"/>
          </p:nvPr>
        </p:nvSpPr>
        <p:spPr>
          <a:xfrm>
            <a:off x="354059" y="1685071"/>
            <a:ext cx="8479508" cy="1151308"/>
          </a:xfrm>
        </p:spPr>
        <p:txBody>
          <a:bodyPr/>
          <a:lstStyle/>
          <a:p>
            <a:pPr>
              <a:lnSpc>
                <a:spcPct val="100000"/>
              </a:lnSpc>
            </a:pPr>
            <a:r>
              <a:rPr lang="en-US" dirty="0"/>
              <a:t>The AI Center of Excellence acts as a central body for promoting AI/ML best practices, providing AI/ML/data science teams across the organization with support, helping with knowledge sharing, and driving standardization across all teams working on AI initiatives.</a:t>
            </a:r>
          </a:p>
          <a:p>
            <a:pPr>
              <a:lnSpc>
                <a:spcPct val="100000"/>
              </a:lnSpc>
            </a:pPr>
            <a:endParaRPr lang="en-US" dirty="0"/>
          </a:p>
        </p:txBody>
      </p:sp>
      <p:sp>
        <p:nvSpPr>
          <p:cNvPr id="2" name="Text Placeholder 1">
            <a:extLst>
              <a:ext uri="{FF2B5EF4-FFF2-40B4-BE49-F238E27FC236}">
                <a16:creationId xmlns:a16="http://schemas.microsoft.com/office/drawing/2014/main" id="{308A98CA-5DEA-57C7-40AB-D43F31861BAA}"/>
              </a:ext>
            </a:extLst>
          </p:cNvPr>
          <p:cNvSpPr>
            <a:spLocks noGrp="1"/>
          </p:cNvSpPr>
          <p:nvPr>
            <p:ph type="body" sz="quarter" idx="14"/>
          </p:nvPr>
        </p:nvSpPr>
        <p:spPr>
          <a:xfrm>
            <a:off x="9293475" y="1571023"/>
            <a:ext cx="2542401" cy="456696"/>
          </a:xfrm>
        </p:spPr>
        <p:txBody>
          <a:bodyPr/>
          <a:lstStyle/>
          <a:p>
            <a:r>
              <a:rPr lang="it-IT" b="1" dirty="0"/>
              <a:t>AI Center of Excellence</a:t>
            </a:r>
            <a:r>
              <a:rPr lang="en-US" b="1" dirty="0"/>
              <a:t>:</a:t>
            </a:r>
          </a:p>
        </p:txBody>
      </p:sp>
      <p:sp>
        <p:nvSpPr>
          <p:cNvPr id="3" name="Text Placeholder 2">
            <a:extLst>
              <a:ext uri="{FF2B5EF4-FFF2-40B4-BE49-F238E27FC236}">
                <a16:creationId xmlns:a16="http://schemas.microsoft.com/office/drawing/2014/main" id="{7D13953D-0254-6A7E-4666-4BEC767BBFF5}"/>
              </a:ext>
            </a:extLst>
          </p:cNvPr>
          <p:cNvSpPr>
            <a:spLocks noGrp="1"/>
          </p:cNvSpPr>
          <p:nvPr>
            <p:ph type="body" sz="quarter" idx="15"/>
          </p:nvPr>
        </p:nvSpPr>
        <p:spPr>
          <a:xfrm>
            <a:off x="9293475" y="2070709"/>
            <a:ext cx="2544466" cy="4209644"/>
          </a:xfrm>
        </p:spPr>
        <p:txBody>
          <a:bodyPr/>
          <a:lstStyle/>
          <a:p>
            <a:pPr marL="171450" indent="-171450">
              <a:spcBef>
                <a:spcPts val="600"/>
              </a:spcBef>
              <a:buFont typeface="Arial" panose="020B0604020202020204" pitchFamily="34" charset="0"/>
              <a:buChar char="•"/>
            </a:pPr>
            <a:r>
              <a:rPr lang="en-US" sz="1600" dirty="0">
                <a:cs typeface="Arial" panose="020B0604020202020204" pitchFamily="34" charset="0"/>
              </a:rPr>
              <a:t>AI/Data Science Lead </a:t>
            </a:r>
          </a:p>
          <a:p>
            <a:pPr marL="171450" indent="-171450">
              <a:spcBef>
                <a:spcPts val="600"/>
              </a:spcBef>
              <a:buFont typeface="Arial" panose="020B0604020202020204" pitchFamily="34" charset="0"/>
              <a:buChar char="•"/>
            </a:pPr>
            <a:r>
              <a:rPr lang="en-US" sz="1600" dirty="0">
                <a:cs typeface="Arial" panose="020B0604020202020204" pitchFamily="34" charset="0"/>
              </a:rPr>
              <a:t>Data Scientists</a:t>
            </a:r>
          </a:p>
          <a:p>
            <a:pPr marL="171450" indent="-171450">
              <a:spcBef>
                <a:spcPts val="600"/>
              </a:spcBef>
              <a:buFont typeface="Arial" panose="020B0604020202020204" pitchFamily="34" charset="0"/>
              <a:buChar char="•"/>
            </a:pPr>
            <a:r>
              <a:rPr lang="en-US" sz="1600" dirty="0">
                <a:cs typeface="Arial" panose="020B0604020202020204" pitchFamily="34" charset="0"/>
              </a:rPr>
              <a:t>Data Engineers</a:t>
            </a:r>
          </a:p>
          <a:p>
            <a:pPr marL="171450" indent="-171450">
              <a:spcBef>
                <a:spcPts val="600"/>
              </a:spcBef>
              <a:buFont typeface="Arial" panose="020B0604020202020204" pitchFamily="34" charset="0"/>
              <a:buChar char="•"/>
            </a:pPr>
            <a:r>
              <a:rPr lang="en-US" sz="1600" dirty="0" err="1">
                <a:cs typeface="Arial" panose="020B0604020202020204" pitchFamily="34" charset="0"/>
              </a:rPr>
              <a:t>MLOps</a:t>
            </a:r>
            <a:r>
              <a:rPr lang="en-US" sz="1600" dirty="0">
                <a:cs typeface="Arial" panose="020B0604020202020204" pitchFamily="34" charset="0"/>
              </a:rPr>
              <a:t> Specialists</a:t>
            </a:r>
          </a:p>
          <a:p>
            <a:pPr marL="171450" indent="-171450">
              <a:spcBef>
                <a:spcPts val="600"/>
              </a:spcBef>
              <a:buFont typeface="Arial" panose="020B0604020202020204" pitchFamily="34" charset="0"/>
              <a:buChar char="•"/>
            </a:pPr>
            <a:r>
              <a:rPr lang="en-US" sz="1600" dirty="0">
                <a:cs typeface="Arial" panose="020B0604020202020204" pitchFamily="34" charset="0"/>
              </a:rPr>
              <a:t>AI/ML Developers</a:t>
            </a:r>
          </a:p>
          <a:p>
            <a:pPr marL="171450" indent="-171450">
              <a:spcBef>
                <a:spcPts val="600"/>
              </a:spcBef>
              <a:buFont typeface="Arial" panose="020B0604020202020204" pitchFamily="34" charset="0"/>
              <a:buChar char="•"/>
            </a:pPr>
            <a:r>
              <a:rPr lang="en-US" sz="1600" dirty="0">
                <a:cs typeface="Arial" panose="020B0604020202020204" pitchFamily="34" charset="0"/>
              </a:rPr>
              <a:t>IT Stakeholders</a:t>
            </a:r>
          </a:p>
          <a:p>
            <a:pPr marL="171450" indent="-171450">
              <a:spcBef>
                <a:spcPts val="600"/>
              </a:spcBef>
              <a:buFont typeface="Arial" panose="020B0604020202020204" pitchFamily="34" charset="0"/>
              <a:buChar char="•"/>
            </a:pPr>
            <a:r>
              <a:rPr lang="en-US" sz="1600" dirty="0">
                <a:cs typeface="Arial" panose="020B0604020202020204" pitchFamily="34" charset="0"/>
              </a:rPr>
              <a:t>Data Governance Stakeholders (e.g. Data Stewards and Data Custodians)</a:t>
            </a:r>
          </a:p>
          <a:p>
            <a:pPr marL="171450" indent="-171450">
              <a:spcBef>
                <a:spcPts val="600"/>
              </a:spcBef>
              <a:buFont typeface="Arial" panose="020B0604020202020204" pitchFamily="34" charset="0"/>
              <a:buChar char="•"/>
            </a:pPr>
            <a:r>
              <a:rPr lang="en-US" sz="1600" dirty="0">
                <a:cs typeface="Arial" panose="020B0604020202020204" pitchFamily="34" charset="0"/>
              </a:rPr>
              <a:t>Product Managers</a:t>
            </a:r>
          </a:p>
          <a:p>
            <a:pPr marL="171450" indent="-171450">
              <a:spcBef>
                <a:spcPts val="600"/>
              </a:spcBef>
              <a:buFont typeface="Arial" panose="020B0604020202020204" pitchFamily="34" charset="0"/>
              <a:buChar char="•"/>
            </a:pPr>
            <a:endParaRPr lang="en-US" sz="1600" dirty="0">
              <a:cs typeface="Arial" panose="020B0604020202020204" pitchFamily="34" charset="0"/>
            </a:endParaRPr>
          </a:p>
        </p:txBody>
      </p:sp>
      <p:sp>
        <p:nvSpPr>
          <p:cNvPr id="44" name="Subtitle 2">
            <a:extLst>
              <a:ext uri="{FF2B5EF4-FFF2-40B4-BE49-F238E27FC236}">
                <a16:creationId xmlns:a16="http://schemas.microsoft.com/office/drawing/2014/main" id="{5A56263F-B63B-8B67-481E-21B4806BC6B5}"/>
              </a:ext>
            </a:extLst>
          </p:cNvPr>
          <p:cNvSpPr txBox="1">
            <a:spLocks/>
          </p:cNvSpPr>
          <p:nvPr/>
        </p:nvSpPr>
        <p:spPr>
          <a:xfrm>
            <a:off x="246185" y="2836379"/>
            <a:ext cx="8587382" cy="3088950"/>
          </a:xfrm>
          <a:prstGeom prst="rect">
            <a:avLst/>
          </a:prstGeom>
        </p:spPr>
        <p:txBody>
          <a:bodyPr vert="horz" wrap="square" lIns="91440" tIns="91440" rIns="91440" bIns="91440" rtlCol="0" anchor="t">
            <a:no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marL="171450" indent="-171450" algn="l">
              <a:lnSpc>
                <a:spcPct val="100000"/>
              </a:lnSpc>
              <a:spcBef>
                <a:spcPts val="600"/>
              </a:spcBef>
              <a:buFont typeface="Arial" panose="020B0604020202020204" pitchFamily="34" charset="0"/>
              <a:buChar char="•"/>
            </a:pPr>
            <a:r>
              <a:rPr lang="en-US" sz="1400" dirty="0">
                <a:solidFill>
                  <a:srgbClr val="000000"/>
                </a:solidFill>
                <a:latin typeface="Roboto Condensed Light" panose="02000000000000000000" pitchFamily="2" charset="0"/>
                <a:ea typeface="Roboto Condensed Light" panose="02000000000000000000" pitchFamily="2" charset="0"/>
                <a:cs typeface="Mukta ExtraLight" panose="020B0000000000000000" pitchFamily="34" charset="77"/>
              </a:rPr>
              <a:t>Define and develop standards, policies, and procedures to promote guidelines and best practices in implementing responsible AI that complies with privacy and ethics regulations, external and internal guidelines, and policies.</a:t>
            </a:r>
          </a:p>
          <a:p>
            <a:pPr marL="171450" indent="-171450" algn="l">
              <a:lnSpc>
                <a:spcPct val="100000"/>
              </a:lnSpc>
              <a:spcBef>
                <a:spcPts val="600"/>
              </a:spcBef>
              <a:buFont typeface="Arial" panose="020B0604020202020204" pitchFamily="34" charset="0"/>
              <a:buChar char="•"/>
            </a:pPr>
            <a:r>
              <a:rPr lang="en-US" sz="1400" dirty="0">
                <a:solidFill>
                  <a:srgbClr val="000000"/>
                </a:solidFill>
                <a:latin typeface="Roboto Condensed Light" panose="02000000000000000000" pitchFamily="2" charset="0"/>
                <a:ea typeface="Roboto Condensed Light" panose="02000000000000000000" pitchFamily="2" charset="0"/>
                <a:cs typeface="Mukta ExtraLight" panose="020B0000000000000000" pitchFamily="34" charset="77"/>
              </a:rPr>
              <a:t>Build guardrails for the use of AI systems.</a:t>
            </a:r>
          </a:p>
          <a:p>
            <a:pPr marL="171450" indent="-171450" algn="l">
              <a:lnSpc>
                <a:spcPct val="100000"/>
              </a:lnSpc>
              <a:spcBef>
                <a:spcPts val="600"/>
              </a:spcBef>
              <a:buFont typeface="Arial" panose="020B0604020202020204" pitchFamily="34" charset="0"/>
              <a:buChar char="•"/>
            </a:pPr>
            <a:r>
              <a:rPr lang="en-US" sz="1400" dirty="0">
                <a:solidFill>
                  <a:srgbClr val="000000"/>
                </a:solidFill>
                <a:latin typeface="Roboto Condensed Light" panose="02000000000000000000" pitchFamily="2" charset="0"/>
                <a:ea typeface="Roboto Condensed Light" panose="02000000000000000000" pitchFamily="2" charset="0"/>
                <a:cs typeface="Mukta ExtraLight" panose="020B0000000000000000" pitchFamily="34" charset="77"/>
              </a:rPr>
              <a:t>Assist development teams in conducting initial risk and compliance assessment of datasets and models.</a:t>
            </a:r>
          </a:p>
          <a:p>
            <a:pPr marL="171450" indent="-171450" algn="l">
              <a:lnSpc>
                <a:spcPct val="100000"/>
              </a:lnSpc>
              <a:spcBef>
                <a:spcPts val="600"/>
              </a:spcBef>
              <a:buFont typeface="Arial" panose="020B0604020202020204" pitchFamily="34" charset="0"/>
              <a:buChar char="•"/>
            </a:pPr>
            <a:r>
              <a:rPr lang="en-US" sz="1400" dirty="0">
                <a:solidFill>
                  <a:srgbClr val="000000"/>
                </a:solidFill>
                <a:latin typeface="Roboto Condensed Light" panose="02000000000000000000" pitchFamily="2" charset="0"/>
                <a:ea typeface="Roboto Condensed Light" panose="02000000000000000000" pitchFamily="2" charset="0"/>
                <a:cs typeface="Mukta ExtraLight" panose="020B0000000000000000" pitchFamily="34" charset="77"/>
              </a:rPr>
              <a:t>Standardize AI architecture, tools, and technologies, including ML operations (</a:t>
            </a:r>
            <a:r>
              <a:rPr lang="en-US" sz="1400" dirty="0" err="1">
                <a:solidFill>
                  <a:srgbClr val="000000"/>
                </a:solidFill>
                <a:latin typeface="Roboto Condensed Light" panose="02000000000000000000" pitchFamily="2" charset="0"/>
                <a:ea typeface="Roboto Condensed Light" panose="02000000000000000000" pitchFamily="2" charset="0"/>
                <a:cs typeface="Mukta ExtraLight" panose="020B0000000000000000" pitchFamily="34" charset="77"/>
              </a:rPr>
              <a:t>MLOps</a:t>
            </a:r>
            <a:r>
              <a:rPr lang="en-US" sz="1400" dirty="0">
                <a:solidFill>
                  <a:srgbClr val="000000"/>
                </a:solidFill>
                <a:latin typeface="Roboto Condensed Light" panose="02000000000000000000" pitchFamily="2" charset="0"/>
                <a:ea typeface="Roboto Condensed Light" panose="02000000000000000000" pitchFamily="2" charset="0"/>
                <a:cs typeface="Mukta ExtraLight" panose="020B0000000000000000" pitchFamily="34" charset="77"/>
              </a:rPr>
              <a:t>) tools, across the organization.</a:t>
            </a:r>
          </a:p>
          <a:p>
            <a:pPr marL="171450" indent="-171450" algn="l">
              <a:lnSpc>
                <a:spcPct val="100000"/>
              </a:lnSpc>
              <a:spcBef>
                <a:spcPts val="600"/>
              </a:spcBef>
              <a:buFont typeface="Arial" panose="020B0604020202020204" pitchFamily="34" charset="0"/>
              <a:buChar char="•"/>
            </a:pPr>
            <a:r>
              <a:rPr lang="en-US" sz="1400" dirty="0">
                <a:solidFill>
                  <a:srgbClr val="000000"/>
                </a:solidFill>
                <a:latin typeface="Roboto Condensed Light" panose="02000000000000000000" pitchFamily="2" charset="0"/>
                <a:ea typeface="Roboto Condensed Light" panose="02000000000000000000" pitchFamily="2" charset="0"/>
                <a:cs typeface="Mukta ExtraLight" panose="020B0000000000000000" pitchFamily="34" charset="77"/>
              </a:rPr>
              <a:t>Define training opportunities, develop training plan, and conduct training.</a:t>
            </a:r>
          </a:p>
          <a:p>
            <a:pPr marL="171450" indent="-171450" algn="l">
              <a:lnSpc>
                <a:spcPct val="100000"/>
              </a:lnSpc>
              <a:spcBef>
                <a:spcPts val="600"/>
              </a:spcBef>
              <a:buFont typeface="Arial" panose="020B0604020202020204" pitchFamily="34" charset="0"/>
              <a:buChar char="•"/>
            </a:pPr>
            <a:r>
              <a:rPr lang="en-US" sz="1400" dirty="0">
                <a:solidFill>
                  <a:srgbClr val="000000"/>
                </a:solidFill>
                <a:latin typeface="Roboto Condensed Light" panose="02000000000000000000" pitchFamily="2" charset="0"/>
                <a:ea typeface="Roboto Condensed Light" panose="02000000000000000000" pitchFamily="2" charset="0"/>
                <a:cs typeface="Mukta ExtraLight" panose="020B0000000000000000" pitchFamily="34" charset="77"/>
              </a:rPr>
              <a:t>Collaborate with the AI/data science teams and AI governance council to resolve any issues or concerns related to either data or model use.</a:t>
            </a:r>
          </a:p>
          <a:p>
            <a:pPr marL="171450" indent="-171450" algn="l">
              <a:lnSpc>
                <a:spcPct val="100000"/>
              </a:lnSpc>
              <a:spcBef>
                <a:spcPts val="600"/>
              </a:spcBef>
              <a:buFont typeface="Arial" panose="020B0604020202020204" pitchFamily="34" charset="0"/>
              <a:buChar char="•"/>
            </a:pPr>
            <a:r>
              <a:rPr lang="en-US" sz="1400" dirty="0">
                <a:solidFill>
                  <a:srgbClr val="000000"/>
                </a:solidFill>
                <a:latin typeface="Roboto Condensed Light" panose="02000000000000000000" pitchFamily="2" charset="0"/>
                <a:ea typeface="Roboto Condensed Light" panose="02000000000000000000" pitchFamily="2" charset="0"/>
                <a:cs typeface="Mukta ExtraLight" panose="020B0000000000000000" pitchFamily="34" charset="77"/>
              </a:rPr>
              <a:t>Collaborate with Enterprise Architecture (EA) to ensure alignment with EA practices.</a:t>
            </a:r>
          </a:p>
          <a:p>
            <a:pPr marL="171450" indent="-171450" algn="l">
              <a:lnSpc>
                <a:spcPct val="100000"/>
              </a:lnSpc>
              <a:spcBef>
                <a:spcPts val="600"/>
              </a:spcBef>
              <a:buFont typeface="Arial" panose="020B0604020202020204" pitchFamily="34" charset="0"/>
              <a:buChar char="•"/>
            </a:pPr>
            <a:r>
              <a:rPr lang="en-US" sz="1400" dirty="0">
                <a:solidFill>
                  <a:srgbClr val="000000"/>
                </a:solidFill>
                <a:latin typeface="Roboto Condensed Light" panose="02000000000000000000" pitchFamily="2" charset="0"/>
                <a:ea typeface="Roboto Condensed Light" panose="02000000000000000000" pitchFamily="2" charset="0"/>
                <a:cs typeface="Mukta ExtraLight" panose="020B0000000000000000" pitchFamily="34" charset="77"/>
              </a:rPr>
              <a:t>Develop prototypes or proofs of concept and share the results with the community.</a:t>
            </a:r>
          </a:p>
          <a:p>
            <a:pPr marL="171450" indent="-171450" algn="l">
              <a:lnSpc>
                <a:spcPct val="100000"/>
              </a:lnSpc>
              <a:spcBef>
                <a:spcPts val="600"/>
              </a:spcBef>
              <a:buFont typeface="Arial" panose="020B0604020202020204" pitchFamily="34" charset="0"/>
              <a:buChar char="•"/>
            </a:pPr>
            <a:r>
              <a:rPr lang="en-US" sz="1400" dirty="0">
                <a:solidFill>
                  <a:srgbClr val="000000"/>
                </a:solidFill>
                <a:latin typeface="Roboto Condensed Light" panose="02000000000000000000" pitchFamily="2" charset="0"/>
                <a:ea typeface="Roboto Condensed Light" panose="02000000000000000000" pitchFamily="2" charset="0"/>
                <a:cs typeface="Mukta ExtraLight" panose="020B0000000000000000" pitchFamily="34" charset="77"/>
              </a:rPr>
              <a:t>Align with IT on the priorities and tool adoptions.</a:t>
            </a:r>
          </a:p>
          <a:p>
            <a:pPr marL="171450" indent="-171450" algn="l">
              <a:lnSpc>
                <a:spcPct val="100000"/>
              </a:lnSpc>
              <a:spcBef>
                <a:spcPts val="600"/>
              </a:spcBef>
              <a:buFont typeface="Arial" panose="020B0604020202020204" pitchFamily="34" charset="0"/>
              <a:buChar char="•"/>
            </a:pPr>
            <a:endParaRPr lang="en-US" sz="1400" dirty="0">
              <a:solidFill>
                <a:srgbClr val="000000"/>
              </a:solidFill>
              <a:latin typeface="Roboto Condensed Light" panose="02000000000000000000" pitchFamily="2" charset="0"/>
              <a:ea typeface="Roboto Condensed Light" panose="02000000000000000000" pitchFamily="2" charset="0"/>
              <a:cs typeface="Mukta ExtraLight" panose="020B0000000000000000" pitchFamily="34" charset="77"/>
            </a:endParaRPr>
          </a:p>
          <a:p>
            <a:pPr marL="171450" indent="-171450" algn="l">
              <a:lnSpc>
                <a:spcPct val="100000"/>
              </a:lnSpc>
              <a:spcBef>
                <a:spcPts val="600"/>
              </a:spcBef>
              <a:buFont typeface="Arial" panose="020B0604020202020204" pitchFamily="34" charset="0"/>
              <a:buChar char="•"/>
            </a:pPr>
            <a:endParaRPr lang="en-US" sz="1400" dirty="0">
              <a:solidFill>
                <a:srgbClr val="000000"/>
              </a:solidFill>
              <a:latin typeface="Roboto Condensed Light" panose="02000000000000000000" pitchFamily="2" charset="0"/>
              <a:ea typeface="Roboto Condensed Light" panose="02000000000000000000" pitchFamily="2" charset="0"/>
              <a:cs typeface="Mukta ExtraLight" panose="020B0000000000000000" pitchFamily="34" charset="77"/>
            </a:endParaRPr>
          </a:p>
        </p:txBody>
      </p:sp>
      <p:sp>
        <p:nvSpPr>
          <p:cNvPr id="9" name="Text Placeholder 4">
            <a:extLst>
              <a:ext uri="{FF2B5EF4-FFF2-40B4-BE49-F238E27FC236}">
                <a16:creationId xmlns:a16="http://schemas.microsoft.com/office/drawing/2014/main" id="{EB5BE1EB-FABC-8FCE-1E8C-2B7C970F7B29}"/>
              </a:ext>
            </a:extLst>
          </p:cNvPr>
          <p:cNvSpPr txBox="1">
            <a:spLocks/>
          </p:cNvSpPr>
          <p:nvPr/>
        </p:nvSpPr>
        <p:spPr>
          <a:xfrm>
            <a:off x="354059" y="6345570"/>
            <a:ext cx="8114168" cy="462321"/>
          </a:xfrm>
          <a:prstGeom prst="rect">
            <a:avLst/>
          </a:prstGeom>
        </p:spPr>
        <p:txBody>
          <a:bodyPr lIns="0" tIns="0" rIns="0" bIns="0">
            <a:noAutofit/>
          </a:bodyPr>
          <a:lstStyle>
            <a:lvl1pPr marL="0" indent="0" algn="l" defTabSz="914309" rtl="0" eaLnBrk="1" latinLnBrk="0" hangingPunct="1">
              <a:lnSpc>
                <a:spcPct val="110000"/>
              </a:lnSpc>
              <a:spcBef>
                <a:spcPts val="1000"/>
              </a:spcBef>
              <a:buFont typeface="Arial" panose="020B0604020202020204" pitchFamily="34" charset="0"/>
              <a:buNone/>
              <a:defRPr sz="2000" b="0" i="0" kern="1200" spc="0">
                <a:solidFill>
                  <a:srgbClr val="2576B7"/>
                </a:solidFill>
                <a:latin typeface="Montserrat" pitchFamily="2" charset="77"/>
                <a:ea typeface="+mn-ea"/>
                <a:cs typeface="Arial" panose="020B0604020202020204" pitchFamily="34" charset="0"/>
              </a:defRPr>
            </a:lvl1pPr>
            <a:lvl2pPr marL="457154" indent="0" algn="l" defTabSz="914309" rtl="0" eaLnBrk="1" latinLnBrk="0" hangingPunct="1">
              <a:lnSpc>
                <a:spcPts val="2400"/>
              </a:lnSpc>
              <a:spcBef>
                <a:spcPts val="500"/>
              </a:spcBef>
              <a:buFont typeface="Arial" panose="020B0604020202020204" pitchFamily="34" charset="0"/>
              <a:buNone/>
              <a:defRPr sz="2000" kern="1200">
                <a:solidFill>
                  <a:srgbClr val="848585"/>
                </a:solidFill>
                <a:latin typeface="Arial" panose="020B0604020202020204" pitchFamily="34" charset="0"/>
                <a:ea typeface="+mn-ea"/>
                <a:cs typeface="Arial" panose="020B0604020202020204" pitchFamily="34" charset="0"/>
              </a:defRPr>
            </a:lvl2pPr>
            <a:lvl3pPr marL="914309" indent="0" algn="l" defTabSz="914309" rtl="0" eaLnBrk="1" latinLnBrk="0" hangingPunct="1">
              <a:lnSpc>
                <a:spcPts val="2400"/>
              </a:lnSpc>
              <a:spcBef>
                <a:spcPts val="500"/>
              </a:spcBef>
              <a:buFont typeface="Arial" panose="020B0604020202020204" pitchFamily="34" charset="0"/>
              <a:buNone/>
              <a:defRPr sz="2000" kern="1200">
                <a:solidFill>
                  <a:srgbClr val="848585"/>
                </a:solidFill>
                <a:latin typeface="Arial" panose="020B0604020202020204" pitchFamily="34" charset="0"/>
                <a:ea typeface="+mn-ea"/>
                <a:cs typeface="Arial" panose="020B0604020202020204" pitchFamily="34" charset="0"/>
              </a:defRPr>
            </a:lvl3pPr>
            <a:lvl4pPr marL="1371463" indent="0" algn="l" defTabSz="914309" rtl="0" eaLnBrk="1" latinLnBrk="0" hangingPunct="1">
              <a:lnSpc>
                <a:spcPts val="2400"/>
              </a:lnSpc>
              <a:spcBef>
                <a:spcPts val="500"/>
              </a:spcBef>
              <a:buFont typeface="Arial" panose="020B0604020202020204" pitchFamily="34" charset="0"/>
              <a:buNone/>
              <a:defRPr sz="2000" kern="1200">
                <a:solidFill>
                  <a:srgbClr val="848585"/>
                </a:solidFill>
                <a:latin typeface="Arial" panose="020B0604020202020204" pitchFamily="34" charset="0"/>
                <a:ea typeface="+mn-ea"/>
                <a:cs typeface="Arial" panose="020B0604020202020204" pitchFamily="34" charset="0"/>
              </a:defRPr>
            </a:lvl4pPr>
            <a:lvl5pPr marL="1828617" indent="0" algn="l" defTabSz="914309" rtl="0" eaLnBrk="1" latinLnBrk="0" hangingPunct="1">
              <a:lnSpc>
                <a:spcPts val="2400"/>
              </a:lnSpc>
              <a:spcBef>
                <a:spcPts val="500"/>
              </a:spcBef>
              <a:buFont typeface="Arial" panose="020B0604020202020204" pitchFamily="34" charset="0"/>
              <a:buNone/>
              <a:defRPr sz="2000" kern="1200">
                <a:solidFill>
                  <a:srgbClr val="848585"/>
                </a:solidFill>
                <a:latin typeface="Arial" panose="020B0604020202020204" pitchFamily="34" charset="0"/>
                <a:ea typeface="+mn-ea"/>
                <a:cs typeface="Arial" panose="020B0604020202020204" pitchFamily="34" charset="0"/>
              </a:defRPr>
            </a:lvl5pPr>
            <a:lvl6pPr marL="2514349" indent="-228577" algn="l" defTabSz="91430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503" indent="-228577" algn="l" defTabSz="91430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657" indent="-228577" algn="l" defTabSz="91430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811" indent="-228577" algn="l" defTabSz="91430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04813" indent="-404813"/>
            <a:r>
              <a:rPr lang="en-US" sz="1100" b="1" i="1" dirty="0">
                <a:solidFill>
                  <a:schemeClr val="tx1"/>
                </a:solidFill>
                <a:latin typeface="Roboto Condensed Light" panose="02000000000000000000" pitchFamily="2" charset="0"/>
              </a:rPr>
              <a:t>Note: </a:t>
            </a:r>
            <a:r>
              <a:rPr lang="en-US" sz="1100" dirty="0">
                <a:solidFill>
                  <a:schemeClr val="tx1"/>
                </a:solidFill>
                <a:latin typeface="Roboto Condensed Light" panose="02000000000000000000" pitchFamily="2" charset="0"/>
              </a:rPr>
              <a:t>AI Center of Excellence is defined for organizations that have multiple AI/data science teams or want to separate operational activities (design and implementation) and tactical activities (creation of policies, standards, and community of practice).</a:t>
            </a:r>
          </a:p>
        </p:txBody>
      </p:sp>
    </p:spTree>
    <p:extLst>
      <p:ext uri="{BB962C8B-B14F-4D97-AF65-F5344CB8AC3E}">
        <p14:creationId xmlns:p14="http://schemas.microsoft.com/office/powerpoint/2010/main" val="11315382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C60FF55-0D6D-2135-2AF6-CFCD1A73076F}"/>
              </a:ext>
            </a:extLst>
          </p:cNvPr>
          <p:cNvSpPr>
            <a:spLocks noGrp="1"/>
          </p:cNvSpPr>
          <p:nvPr>
            <p:ph type="title"/>
          </p:nvPr>
        </p:nvSpPr>
        <p:spPr/>
        <p:txBody>
          <a:bodyPr/>
          <a:lstStyle/>
          <a:p>
            <a:r>
              <a:rPr lang="it-IT" dirty="0"/>
              <a:t>AI/data science team</a:t>
            </a:r>
            <a:r>
              <a:rPr lang="en-US" dirty="0"/>
              <a:t> – roles and responsibilities</a:t>
            </a:r>
          </a:p>
        </p:txBody>
      </p:sp>
      <p:sp>
        <p:nvSpPr>
          <p:cNvPr id="7" name="Text Placeholder 6">
            <a:extLst>
              <a:ext uri="{FF2B5EF4-FFF2-40B4-BE49-F238E27FC236}">
                <a16:creationId xmlns:a16="http://schemas.microsoft.com/office/drawing/2014/main" id="{E34F84E1-3002-74E1-CBC9-A96AB0627E7F}"/>
              </a:ext>
            </a:extLst>
          </p:cNvPr>
          <p:cNvSpPr>
            <a:spLocks noGrp="1"/>
          </p:cNvSpPr>
          <p:nvPr>
            <p:ph type="body" sz="quarter" idx="16"/>
          </p:nvPr>
        </p:nvSpPr>
        <p:spPr>
          <a:xfrm>
            <a:off x="354059" y="1894872"/>
            <a:ext cx="7394278" cy="962627"/>
          </a:xfrm>
        </p:spPr>
        <p:txBody>
          <a:bodyPr/>
          <a:lstStyle/>
          <a:p>
            <a:pPr>
              <a:lnSpc>
                <a:spcPct val="100000"/>
              </a:lnSpc>
            </a:pPr>
            <a:r>
              <a:rPr lang="en-US" dirty="0"/>
              <a:t>The organization might have multiple AI/data science teams embedded within business units, working on business domain–specific solutions</a:t>
            </a:r>
          </a:p>
          <a:p>
            <a:pPr>
              <a:lnSpc>
                <a:spcPct val="100000"/>
              </a:lnSpc>
            </a:pPr>
            <a:endParaRPr lang="en-US" dirty="0"/>
          </a:p>
        </p:txBody>
      </p:sp>
      <p:sp>
        <p:nvSpPr>
          <p:cNvPr id="2" name="Text Placeholder 1">
            <a:extLst>
              <a:ext uri="{FF2B5EF4-FFF2-40B4-BE49-F238E27FC236}">
                <a16:creationId xmlns:a16="http://schemas.microsoft.com/office/drawing/2014/main" id="{308A98CA-5DEA-57C7-40AB-D43F31861BAA}"/>
              </a:ext>
            </a:extLst>
          </p:cNvPr>
          <p:cNvSpPr>
            <a:spLocks noGrp="1"/>
          </p:cNvSpPr>
          <p:nvPr>
            <p:ph type="body" sz="quarter" idx="14"/>
          </p:nvPr>
        </p:nvSpPr>
        <p:spPr>
          <a:xfrm>
            <a:off x="9293475" y="1571023"/>
            <a:ext cx="2542401" cy="456696"/>
          </a:xfrm>
        </p:spPr>
        <p:txBody>
          <a:bodyPr/>
          <a:lstStyle/>
          <a:p>
            <a:r>
              <a:rPr lang="it-IT" b="1" dirty="0"/>
              <a:t>AI/Data Science Team</a:t>
            </a:r>
            <a:r>
              <a:rPr lang="en-US" b="1" dirty="0"/>
              <a:t>:</a:t>
            </a:r>
          </a:p>
        </p:txBody>
      </p:sp>
      <p:sp>
        <p:nvSpPr>
          <p:cNvPr id="3" name="Text Placeholder 2">
            <a:extLst>
              <a:ext uri="{FF2B5EF4-FFF2-40B4-BE49-F238E27FC236}">
                <a16:creationId xmlns:a16="http://schemas.microsoft.com/office/drawing/2014/main" id="{7D13953D-0254-6A7E-4666-4BEC767BBFF5}"/>
              </a:ext>
            </a:extLst>
          </p:cNvPr>
          <p:cNvSpPr>
            <a:spLocks noGrp="1"/>
          </p:cNvSpPr>
          <p:nvPr>
            <p:ph type="body" sz="quarter" idx="15"/>
          </p:nvPr>
        </p:nvSpPr>
        <p:spPr>
          <a:xfrm>
            <a:off x="9293475" y="2070709"/>
            <a:ext cx="2544466" cy="2836576"/>
          </a:xfrm>
        </p:spPr>
        <p:txBody>
          <a:bodyPr/>
          <a:lstStyle/>
          <a:p>
            <a:pPr marL="171450" indent="-171450">
              <a:spcBef>
                <a:spcPts val="600"/>
              </a:spcBef>
              <a:buFont typeface="Arial" panose="020B0604020202020204" pitchFamily="34" charset="0"/>
              <a:buChar char="•"/>
            </a:pPr>
            <a:r>
              <a:rPr lang="en-US" sz="1600" dirty="0">
                <a:cs typeface="Arial" panose="020B0604020202020204" pitchFamily="34" charset="0"/>
              </a:rPr>
              <a:t>AI/Data Science Lead </a:t>
            </a:r>
          </a:p>
          <a:p>
            <a:pPr marL="171450" indent="-171450">
              <a:spcBef>
                <a:spcPts val="600"/>
              </a:spcBef>
              <a:buFont typeface="Arial" panose="020B0604020202020204" pitchFamily="34" charset="0"/>
              <a:buChar char="•"/>
            </a:pPr>
            <a:r>
              <a:rPr lang="en-US" sz="1600" dirty="0">
                <a:cs typeface="Arial" panose="020B0604020202020204" pitchFamily="34" charset="0"/>
              </a:rPr>
              <a:t>Data Scientists</a:t>
            </a:r>
          </a:p>
          <a:p>
            <a:pPr marL="171450" indent="-171450">
              <a:spcBef>
                <a:spcPts val="600"/>
              </a:spcBef>
              <a:buFont typeface="Arial" panose="020B0604020202020204" pitchFamily="34" charset="0"/>
              <a:buChar char="•"/>
            </a:pPr>
            <a:r>
              <a:rPr lang="en-US" sz="1600" dirty="0">
                <a:cs typeface="Arial" panose="020B0604020202020204" pitchFamily="34" charset="0"/>
              </a:rPr>
              <a:t>Data Engineers</a:t>
            </a:r>
          </a:p>
          <a:p>
            <a:pPr marL="171450" indent="-171450">
              <a:spcBef>
                <a:spcPts val="600"/>
              </a:spcBef>
              <a:buFont typeface="Arial" panose="020B0604020202020204" pitchFamily="34" charset="0"/>
              <a:buChar char="•"/>
            </a:pPr>
            <a:r>
              <a:rPr lang="en-US" sz="1600" dirty="0">
                <a:cs typeface="Arial" panose="020B0604020202020204" pitchFamily="34" charset="0"/>
              </a:rPr>
              <a:t>Data Analysts</a:t>
            </a:r>
          </a:p>
          <a:p>
            <a:pPr marL="171450" indent="-171450">
              <a:spcBef>
                <a:spcPts val="600"/>
              </a:spcBef>
              <a:buFont typeface="Arial" panose="020B0604020202020204" pitchFamily="34" charset="0"/>
              <a:buChar char="•"/>
            </a:pPr>
            <a:r>
              <a:rPr lang="en-US" sz="1600" dirty="0" err="1">
                <a:cs typeface="Arial" panose="020B0604020202020204" pitchFamily="34" charset="0"/>
              </a:rPr>
              <a:t>MLOps</a:t>
            </a:r>
            <a:r>
              <a:rPr lang="en-US" sz="1600" dirty="0">
                <a:cs typeface="Arial" panose="020B0604020202020204" pitchFamily="34" charset="0"/>
              </a:rPr>
              <a:t> Specialists</a:t>
            </a:r>
          </a:p>
          <a:p>
            <a:pPr marL="171450" indent="-171450">
              <a:spcBef>
                <a:spcPts val="600"/>
              </a:spcBef>
              <a:buFont typeface="Arial" panose="020B0604020202020204" pitchFamily="34" charset="0"/>
              <a:buChar char="•"/>
            </a:pPr>
            <a:r>
              <a:rPr lang="en-US" sz="1600" dirty="0">
                <a:cs typeface="Arial" panose="020B0604020202020204" pitchFamily="34" charset="0"/>
              </a:rPr>
              <a:t>AI/ML Developers</a:t>
            </a:r>
          </a:p>
          <a:p>
            <a:pPr marL="171450" indent="-171450">
              <a:spcBef>
                <a:spcPts val="600"/>
              </a:spcBef>
              <a:buFont typeface="Arial" panose="020B0604020202020204" pitchFamily="34" charset="0"/>
              <a:buChar char="•"/>
            </a:pPr>
            <a:r>
              <a:rPr lang="en-US" sz="1600" dirty="0">
                <a:cs typeface="Arial" panose="020B0604020202020204" pitchFamily="34" charset="0"/>
              </a:rPr>
              <a:t>Technical Leads</a:t>
            </a:r>
          </a:p>
          <a:p>
            <a:pPr marL="171450" indent="-171450">
              <a:spcBef>
                <a:spcPts val="600"/>
              </a:spcBef>
              <a:buFont typeface="Arial" panose="020B0604020202020204" pitchFamily="34" charset="0"/>
              <a:buChar char="•"/>
            </a:pPr>
            <a:r>
              <a:rPr lang="en-US" sz="1600" dirty="0">
                <a:cs typeface="Arial" panose="020B0604020202020204" pitchFamily="34" charset="0"/>
              </a:rPr>
              <a:t>Quality Leads</a:t>
            </a:r>
          </a:p>
          <a:p>
            <a:pPr marL="171450" indent="-171450">
              <a:spcBef>
                <a:spcPts val="600"/>
              </a:spcBef>
              <a:buFont typeface="Arial" panose="020B0604020202020204" pitchFamily="34" charset="0"/>
              <a:buChar char="•"/>
            </a:pPr>
            <a:r>
              <a:rPr lang="en-US" sz="1600" dirty="0">
                <a:cs typeface="Arial" panose="020B0604020202020204" pitchFamily="34" charset="0"/>
              </a:rPr>
              <a:t>Operations Team </a:t>
            </a:r>
          </a:p>
        </p:txBody>
      </p:sp>
      <p:sp>
        <p:nvSpPr>
          <p:cNvPr id="44" name="Subtitle 2">
            <a:extLst>
              <a:ext uri="{FF2B5EF4-FFF2-40B4-BE49-F238E27FC236}">
                <a16:creationId xmlns:a16="http://schemas.microsoft.com/office/drawing/2014/main" id="{5A56263F-B63B-8B67-481E-21B4806BC6B5}"/>
              </a:ext>
            </a:extLst>
          </p:cNvPr>
          <p:cNvSpPr txBox="1">
            <a:spLocks/>
          </p:cNvSpPr>
          <p:nvPr/>
        </p:nvSpPr>
        <p:spPr>
          <a:xfrm>
            <a:off x="354059" y="3046181"/>
            <a:ext cx="8287165" cy="3234172"/>
          </a:xfrm>
          <a:prstGeom prst="rect">
            <a:avLst/>
          </a:prstGeom>
        </p:spPr>
        <p:txBody>
          <a:bodyPr vert="horz" wrap="square" lIns="91440" tIns="91440" rIns="91440" bIns="91440" rtlCol="0" anchor="t">
            <a:no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ct val="100000"/>
              </a:lnSpc>
              <a:spcBef>
                <a:spcPts val="600"/>
              </a:spcBef>
            </a:pPr>
            <a:r>
              <a:rPr lang="en-US" sz="1600" dirty="0">
                <a:solidFill>
                  <a:srgbClr val="000000"/>
                </a:solidFill>
                <a:latin typeface="Roboto Condensed Light" panose="02000000000000000000" pitchFamily="2" charset="0"/>
                <a:ea typeface="Roboto Condensed Light" panose="02000000000000000000" pitchFamily="2" charset="0"/>
                <a:cs typeface="Mukta ExtraLight" panose="020B0000000000000000" pitchFamily="34" charset="77"/>
              </a:rPr>
              <a:t>Members of AI/data science teams:</a:t>
            </a:r>
          </a:p>
          <a:p>
            <a:pPr marL="171450" indent="-171450" algn="l">
              <a:lnSpc>
                <a:spcPct val="100000"/>
              </a:lnSpc>
              <a:spcBef>
                <a:spcPts val="600"/>
              </a:spcBef>
              <a:buFont typeface="Arial" panose="020B0604020202020204" pitchFamily="34" charset="0"/>
              <a:buChar char="•"/>
            </a:pPr>
            <a:r>
              <a:rPr lang="en-US" sz="1600" dirty="0">
                <a:solidFill>
                  <a:srgbClr val="000000"/>
                </a:solidFill>
                <a:latin typeface="Roboto Condensed Light" panose="02000000000000000000" pitchFamily="2" charset="0"/>
                <a:ea typeface="Roboto Condensed Light" panose="02000000000000000000" pitchFamily="2" charset="0"/>
                <a:cs typeface="Mukta ExtraLight" panose="020B0000000000000000" pitchFamily="34" charset="77"/>
              </a:rPr>
              <a:t>Design, implement, and deploy the solution.</a:t>
            </a:r>
          </a:p>
          <a:p>
            <a:pPr marL="171450" indent="-171450" algn="l">
              <a:lnSpc>
                <a:spcPct val="100000"/>
              </a:lnSpc>
              <a:spcBef>
                <a:spcPts val="600"/>
              </a:spcBef>
              <a:buFont typeface="Arial" panose="020B0604020202020204" pitchFamily="34" charset="0"/>
              <a:buChar char="•"/>
            </a:pPr>
            <a:r>
              <a:rPr lang="en-US" sz="1600" dirty="0">
                <a:solidFill>
                  <a:srgbClr val="000000"/>
                </a:solidFill>
                <a:latin typeface="Roboto Condensed Light" panose="02000000000000000000" pitchFamily="2" charset="0"/>
                <a:ea typeface="Roboto Condensed Light" panose="02000000000000000000" pitchFamily="2" charset="0"/>
                <a:cs typeface="Mukta ExtraLight" panose="020B0000000000000000" pitchFamily="34" charset="77"/>
              </a:rPr>
              <a:t>Define and implement model governance.</a:t>
            </a:r>
          </a:p>
          <a:p>
            <a:pPr marL="171450" indent="-171450" algn="l">
              <a:lnSpc>
                <a:spcPct val="100000"/>
              </a:lnSpc>
              <a:spcBef>
                <a:spcPts val="600"/>
              </a:spcBef>
              <a:buFont typeface="Arial" panose="020B0604020202020204" pitchFamily="34" charset="0"/>
              <a:buChar char="•"/>
            </a:pPr>
            <a:r>
              <a:rPr lang="en-US" sz="1600" dirty="0">
                <a:solidFill>
                  <a:srgbClr val="000000"/>
                </a:solidFill>
                <a:latin typeface="Roboto Condensed Light" panose="02000000000000000000" pitchFamily="2" charset="0"/>
                <a:ea typeface="Roboto Condensed Light" panose="02000000000000000000" pitchFamily="2" charset="0"/>
                <a:cs typeface="Mukta ExtraLight" panose="020B0000000000000000" pitchFamily="34" charset="77"/>
              </a:rPr>
              <a:t>Align the use and management of data sets with data governance.</a:t>
            </a:r>
          </a:p>
          <a:p>
            <a:pPr marL="171450" indent="-171450" algn="l">
              <a:lnSpc>
                <a:spcPct val="100000"/>
              </a:lnSpc>
              <a:spcBef>
                <a:spcPts val="600"/>
              </a:spcBef>
              <a:buFont typeface="Arial" panose="020B0604020202020204" pitchFamily="34" charset="0"/>
              <a:buChar char="•"/>
            </a:pPr>
            <a:r>
              <a:rPr lang="en-US" sz="1600" dirty="0">
                <a:solidFill>
                  <a:srgbClr val="000000"/>
                </a:solidFill>
                <a:latin typeface="Roboto Condensed Light" panose="02000000000000000000" pitchFamily="2" charset="0"/>
                <a:ea typeface="Roboto Condensed Light" panose="02000000000000000000" pitchFamily="2" charset="0"/>
                <a:cs typeface="Mukta ExtraLight" panose="020B0000000000000000" pitchFamily="34" charset="77"/>
              </a:rPr>
              <a:t>Document model cards and data sheets for data sets.</a:t>
            </a:r>
          </a:p>
          <a:p>
            <a:pPr marL="171450" indent="-171450" algn="l">
              <a:lnSpc>
                <a:spcPct val="100000"/>
              </a:lnSpc>
              <a:spcBef>
                <a:spcPts val="600"/>
              </a:spcBef>
              <a:buFont typeface="Arial" panose="020B0604020202020204" pitchFamily="34" charset="0"/>
              <a:buChar char="•"/>
            </a:pPr>
            <a:r>
              <a:rPr lang="en-US" sz="1600" dirty="0">
                <a:solidFill>
                  <a:srgbClr val="000000"/>
                </a:solidFill>
                <a:latin typeface="Roboto Condensed Light" panose="02000000000000000000" pitchFamily="2" charset="0"/>
                <a:ea typeface="Roboto Condensed Light" panose="02000000000000000000" pitchFamily="2" charset="0"/>
                <a:cs typeface="Mukta ExtraLight" panose="020B0000000000000000" pitchFamily="34" charset="77"/>
              </a:rPr>
              <a:t>Conduct initial compliance assessment of the proposed AI system or model with privacy and ethics regulations, external and internal guidelines, and policies.</a:t>
            </a:r>
          </a:p>
          <a:p>
            <a:pPr marL="171450" indent="-171450" algn="l">
              <a:lnSpc>
                <a:spcPct val="100000"/>
              </a:lnSpc>
              <a:spcBef>
                <a:spcPts val="600"/>
              </a:spcBef>
              <a:buFont typeface="Arial" panose="020B0604020202020204" pitchFamily="34" charset="0"/>
              <a:buChar char="•"/>
            </a:pPr>
            <a:r>
              <a:rPr lang="en-US" sz="1600" dirty="0">
                <a:solidFill>
                  <a:srgbClr val="000000"/>
                </a:solidFill>
                <a:latin typeface="Roboto Condensed Light" panose="02000000000000000000" pitchFamily="2" charset="0"/>
                <a:ea typeface="Roboto Condensed Light" panose="02000000000000000000" pitchFamily="2" charset="0"/>
                <a:cs typeface="Mukta ExtraLight" panose="020B0000000000000000" pitchFamily="34" charset="77"/>
              </a:rPr>
              <a:t>Collaborate with the AI Center of Excellence and AI Governance Council to resolve any issues or concerns related to either data or model use.</a:t>
            </a:r>
          </a:p>
          <a:p>
            <a:pPr marL="171450" indent="-171450" algn="l">
              <a:lnSpc>
                <a:spcPct val="100000"/>
              </a:lnSpc>
              <a:spcBef>
                <a:spcPts val="600"/>
              </a:spcBef>
              <a:buFont typeface="Arial" panose="020B0604020202020204" pitchFamily="34" charset="0"/>
              <a:buChar char="•"/>
            </a:pPr>
            <a:r>
              <a:rPr lang="en-US" sz="1600" dirty="0">
                <a:solidFill>
                  <a:srgbClr val="000000"/>
                </a:solidFill>
                <a:latin typeface="Roboto Condensed Light" panose="02000000000000000000" pitchFamily="2" charset="0"/>
                <a:ea typeface="Roboto Condensed Light" panose="02000000000000000000" pitchFamily="2" charset="0"/>
                <a:cs typeface="Mukta ExtraLight" panose="020B0000000000000000" pitchFamily="34" charset="77"/>
              </a:rPr>
              <a:t>Implement access control for the AI/ML system/model.</a:t>
            </a:r>
          </a:p>
          <a:p>
            <a:pPr marL="171450" indent="-171450" algn="l">
              <a:lnSpc>
                <a:spcPct val="100000"/>
              </a:lnSpc>
              <a:spcBef>
                <a:spcPts val="600"/>
              </a:spcBef>
              <a:buFont typeface="Arial" panose="020B0604020202020204" pitchFamily="34" charset="0"/>
              <a:buChar char="•"/>
            </a:pPr>
            <a:endParaRPr lang="en-US" sz="1600" dirty="0">
              <a:solidFill>
                <a:srgbClr val="000000"/>
              </a:solidFill>
              <a:latin typeface="Roboto Condensed Light" panose="02000000000000000000" pitchFamily="2" charset="0"/>
              <a:ea typeface="Roboto Condensed Light" panose="02000000000000000000" pitchFamily="2" charset="0"/>
              <a:cs typeface="Mukta ExtraLight" panose="020B0000000000000000" pitchFamily="34" charset="77"/>
            </a:endParaRPr>
          </a:p>
          <a:p>
            <a:pPr marL="171450" indent="-171450" algn="l">
              <a:lnSpc>
                <a:spcPct val="100000"/>
              </a:lnSpc>
              <a:spcBef>
                <a:spcPts val="600"/>
              </a:spcBef>
              <a:buFont typeface="Arial" panose="020B0604020202020204" pitchFamily="34" charset="0"/>
              <a:buChar char="•"/>
            </a:pPr>
            <a:endParaRPr lang="en-US" sz="1600" dirty="0">
              <a:solidFill>
                <a:srgbClr val="000000"/>
              </a:solidFill>
              <a:latin typeface="Roboto Condensed Light" panose="02000000000000000000" pitchFamily="2" charset="0"/>
              <a:ea typeface="Roboto Condensed Light" panose="02000000000000000000" pitchFamily="2" charset="0"/>
              <a:cs typeface="Mukta ExtraLight" panose="020B0000000000000000" pitchFamily="34" charset="77"/>
            </a:endParaRPr>
          </a:p>
        </p:txBody>
      </p:sp>
    </p:spTree>
    <p:extLst>
      <p:ext uri="{BB962C8B-B14F-4D97-AF65-F5344CB8AC3E}">
        <p14:creationId xmlns:p14="http://schemas.microsoft.com/office/powerpoint/2010/main" val="23626652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0E82E7D-F10B-F7A3-8AE7-A39560ED6562}"/>
              </a:ext>
            </a:extLst>
          </p:cNvPr>
          <p:cNvSpPr/>
          <p:nvPr/>
        </p:nvSpPr>
        <p:spPr>
          <a:xfrm>
            <a:off x="577594" y="1586680"/>
            <a:ext cx="11036811" cy="3979768"/>
          </a:xfrm>
          <a:prstGeom prst="rect">
            <a:avLst/>
          </a:prstGeom>
          <a:solidFill>
            <a:schemeClr val="bg2">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chemeClr val="tx1">
                    <a:lumMod val="75000"/>
                  </a:schemeClr>
                </a:solidFill>
                <a:latin typeface="Roboto Condensed Light" panose="02000000000000000000" pitchFamily="2" charset="0"/>
                <a:cs typeface="Arial" panose="020B0604020202020204" pitchFamily="34" charset="0"/>
              </a:rPr>
              <a:t>Corporate Governance</a:t>
            </a:r>
          </a:p>
          <a:p>
            <a:pPr marL="285750" indent="-285750">
              <a:buFont typeface="Arial" panose="020B0604020202020204" pitchFamily="34" charset="0"/>
              <a:buChar char="•"/>
            </a:pPr>
            <a:r>
              <a:rPr lang="en-US" sz="1600" dirty="0">
                <a:solidFill>
                  <a:schemeClr val="tx1">
                    <a:lumMod val="75000"/>
                  </a:schemeClr>
                </a:solidFill>
                <a:latin typeface="Roboto Condensed Light" panose="02000000000000000000" pitchFamily="2" charset="0"/>
                <a:cs typeface="Arial" panose="020B0604020202020204" pitchFamily="34" charset="0"/>
              </a:rPr>
              <a:t>Enterprise Risk Management Framework</a:t>
            </a:r>
          </a:p>
          <a:p>
            <a:pPr marL="285750" indent="-285750">
              <a:buFont typeface="Arial" panose="020B0604020202020204" pitchFamily="34" charset="0"/>
              <a:buChar char="•"/>
            </a:pPr>
            <a:r>
              <a:rPr lang="en-US" sz="1600" dirty="0">
                <a:solidFill>
                  <a:schemeClr val="tx1">
                    <a:lumMod val="75000"/>
                  </a:schemeClr>
                </a:solidFill>
                <a:latin typeface="Roboto Condensed Light" panose="02000000000000000000" pitchFamily="2" charset="0"/>
                <a:cs typeface="Arial" panose="020B0604020202020204" pitchFamily="34" charset="0"/>
              </a:rPr>
              <a:t>Ethics Board/Committee</a:t>
            </a:r>
            <a:endParaRPr lang="en-US" dirty="0">
              <a:solidFill>
                <a:schemeClr val="tx1">
                  <a:lumMod val="75000"/>
                </a:schemeClr>
              </a:solidFill>
              <a:latin typeface="Roboto Condensed Light" panose="02000000000000000000" pitchFamily="2" charset="0"/>
              <a:cs typeface="Arial" panose="020B0604020202020204" pitchFamily="34" charset="0"/>
            </a:endParaRPr>
          </a:p>
          <a:p>
            <a:pPr marL="285750" indent="-285750">
              <a:buFontTx/>
              <a:buChar char="-"/>
            </a:pPr>
            <a:endParaRPr lang="en-US" dirty="0">
              <a:solidFill>
                <a:schemeClr val="tx1">
                  <a:lumMod val="75000"/>
                </a:schemeClr>
              </a:solidFill>
              <a:latin typeface="Roboto Condensed Light" panose="02000000000000000000" pitchFamily="2" charset="0"/>
              <a:cs typeface="Arial" panose="020B0604020202020204" pitchFamily="34" charset="0"/>
            </a:endParaRPr>
          </a:p>
        </p:txBody>
      </p:sp>
      <p:sp>
        <p:nvSpPr>
          <p:cNvPr id="2" name="Rectangle 1">
            <a:extLst>
              <a:ext uri="{FF2B5EF4-FFF2-40B4-BE49-F238E27FC236}">
                <a16:creationId xmlns:a16="http://schemas.microsoft.com/office/drawing/2014/main" id="{4CAD4D93-61BF-C888-CA17-4707359AD014}"/>
              </a:ext>
            </a:extLst>
          </p:cNvPr>
          <p:cNvSpPr/>
          <p:nvPr/>
        </p:nvSpPr>
        <p:spPr>
          <a:xfrm>
            <a:off x="4627373" y="2421315"/>
            <a:ext cx="3678818" cy="1788637"/>
          </a:xfrm>
          <a:prstGeom prst="rect">
            <a:avLst/>
          </a:prstGeom>
          <a:solidFill>
            <a:schemeClr val="accent4">
              <a:lumMod val="7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Roboto Condensed Light" panose="02000000000000000000" pitchFamily="2" charset="0"/>
                <a:cs typeface="Arial" panose="020B0604020202020204" pitchFamily="34" charset="0"/>
              </a:rPr>
              <a:t>AI Governance</a:t>
            </a:r>
          </a:p>
          <a:p>
            <a:pPr algn="ctr"/>
            <a:endParaRPr lang="en-US" dirty="0">
              <a:latin typeface="Roboto Condensed Light" panose="02000000000000000000" pitchFamily="2" charset="0"/>
              <a:cs typeface="Arial" panose="020B0604020202020204" pitchFamily="34" charset="0"/>
            </a:endParaRPr>
          </a:p>
        </p:txBody>
      </p:sp>
      <p:sp>
        <p:nvSpPr>
          <p:cNvPr id="4" name="Title 3">
            <a:extLst>
              <a:ext uri="{FF2B5EF4-FFF2-40B4-BE49-F238E27FC236}">
                <a16:creationId xmlns:a16="http://schemas.microsoft.com/office/drawing/2014/main" id="{DC60FF55-0D6D-2135-2AF6-CFCD1A73076F}"/>
              </a:ext>
            </a:extLst>
          </p:cNvPr>
          <p:cNvSpPr>
            <a:spLocks noGrp="1"/>
          </p:cNvSpPr>
          <p:nvPr>
            <p:ph type="title"/>
          </p:nvPr>
        </p:nvSpPr>
        <p:spPr>
          <a:xfrm>
            <a:off x="364983" y="351846"/>
            <a:ext cx="10349234" cy="1130188"/>
          </a:xfrm>
        </p:spPr>
        <p:txBody>
          <a:bodyPr/>
          <a:lstStyle/>
          <a:p>
            <a:r>
              <a:rPr lang="en-US" dirty="0"/>
              <a:t>Operating model – alignment with other governance structures</a:t>
            </a:r>
          </a:p>
        </p:txBody>
      </p:sp>
      <p:sp>
        <p:nvSpPr>
          <p:cNvPr id="8" name="Rectangle 7">
            <a:extLst>
              <a:ext uri="{FF2B5EF4-FFF2-40B4-BE49-F238E27FC236}">
                <a16:creationId xmlns:a16="http://schemas.microsoft.com/office/drawing/2014/main" id="{3090A365-7B11-A1C1-47D8-AF05D66C9C5D}"/>
              </a:ext>
            </a:extLst>
          </p:cNvPr>
          <p:cNvSpPr/>
          <p:nvPr/>
        </p:nvSpPr>
        <p:spPr>
          <a:xfrm>
            <a:off x="4715797" y="3769471"/>
            <a:ext cx="3484137" cy="1435032"/>
          </a:xfrm>
          <a:prstGeom prst="rect">
            <a:avLst/>
          </a:prstGeom>
          <a:solidFill>
            <a:srgbClr val="0070C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Roboto Condensed Light" panose="02000000000000000000" pitchFamily="2" charset="0"/>
                <a:cs typeface="Arial" panose="020B0604020202020204" pitchFamily="34" charset="0"/>
              </a:rPr>
              <a:t>Data Governance</a:t>
            </a:r>
          </a:p>
        </p:txBody>
      </p:sp>
      <p:sp>
        <p:nvSpPr>
          <p:cNvPr id="12" name="Rectangle 11">
            <a:extLst>
              <a:ext uri="{FF2B5EF4-FFF2-40B4-BE49-F238E27FC236}">
                <a16:creationId xmlns:a16="http://schemas.microsoft.com/office/drawing/2014/main" id="{67C4A002-CEAF-AAA9-20D6-591E73753DF8}"/>
              </a:ext>
            </a:extLst>
          </p:cNvPr>
          <p:cNvSpPr/>
          <p:nvPr/>
        </p:nvSpPr>
        <p:spPr>
          <a:xfrm>
            <a:off x="9274022" y="2421315"/>
            <a:ext cx="2146434" cy="2783188"/>
          </a:xfrm>
          <a:prstGeom prst="rect">
            <a:avLst/>
          </a:prstGeom>
          <a:solidFill>
            <a:schemeClr val="accent1">
              <a:lumMod val="20000"/>
              <a:lumOff val="80000"/>
            </a:schemeClr>
          </a:solidFill>
          <a:ln w="25400" cap="flat" cmpd="sng" algn="ctr">
            <a:noFill/>
            <a:prstDash val="solid"/>
          </a:ln>
          <a:effectLst/>
        </p:spPr>
        <p:txBody>
          <a:bodyPr rtlCol="0" anchor="t"/>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0" cap="none" spc="0" normalizeH="0" baseline="0" noProof="0" dirty="0">
                <a:ln>
                  <a:noFill/>
                </a:ln>
                <a:solidFill>
                  <a:schemeClr val="accent1">
                    <a:lumMod val="75000"/>
                  </a:schemeClr>
                </a:solidFill>
                <a:effectLst/>
                <a:uLnTx/>
                <a:uFillTx/>
                <a:latin typeface="Roboto Condensed Light" panose="02000000000000000000" pitchFamily="2" charset="0"/>
                <a:cs typeface="Arial" panose="020B0604020202020204" pitchFamily="34" charset="0"/>
              </a:rPr>
              <a:t>IT Governance</a:t>
            </a:r>
          </a:p>
          <a:p>
            <a:pPr marL="180975" marR="0" lvl="0" indent="-180975"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sz="1400" kern="0" dirty="0">
                <a:solidFill>
                  <a:schemeClr val="accent1">
                    <a:lumMod val="75000"/>
                  </a:schemeClr>
                </a:solidFill>
                <a:latin typeface="Roboto Condensed Light" panose="02000000000000000000" pitchFamily="2" charset="0"/>
                <a:cs typeface="Arial" panose="020B0604020202020204" pitchFamily="34" charset="0"/>
              </a:rPr>
              <a:t>IT Risk Council</a:t>
            </a:r>
          </a:p>
          <a:p>
            <a:pPr marL="180975" marR="0" lvl="0" indent="-180975"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CA" sz="1400" b="0" i="0" u="none" strike="noStrike" kern="0" cap="none" spc="0" normalizeH="0" baseline="0" noProof="0" dirty="0">
                <a:ln>
                  <a:noFill/>
                </a:ln>
                <a:solidFill>
                  <a:schemeClr val="accent1">
                    <a:lumMod val="75000"/>
                  </a:schemeClr>
                </a:solidFill>
                <a:effectLst/>
                <a:uLnTx/>
                <a:uFillTx/>
                <a:latin typeface="Roboto Condensed Light" panose="02000000000000000000" pitchFamily="2" charset="0"/>
                <a:cs typeface="Arial" panose="020B0604020202020204" pitchFamily="34" charset="0"/>
              </a:rPr>
              <a:t>Change Advisory Board</a:t>
            </a:r>
          </a:p>
          <a:p>
            <a:pPr marL="180975" marR="0" lvl="0" indent="-180975"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sz="1400" kern="0" dirty="0">
                <a:solidFill>
                  <a:schemeClr val="accent1">
                    <a:lumMod val="75000"/>
                  </a:schemeClr>
                </a:solidFill>
                <a:latin typeface="Roboto Condensed Light" panose="02000000000000000000" pitchFamily="2" charset="0"/>
                <a:cs typeface="Arial" panose="020B0604020202020204" pitchFamily="34" charset="0"/>
              </a:rPr>
              <a:t>Tools and Technologies</a:t>
            </a:r>
          </a:p>
          <a:p>
            <a:pPr marL="180975" marR="0" lvl="0" indent="-180975"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CA" sz="1400" b="0" i="0" u="none" strike="noStrike" kern="0" cap="none" spc="0" normalizeH="0" baseline="0" noProof="0" dirty="0">
                <a:ln>
                  <a:noFill/>
                </a:ln>
                <a:solidFill>
                  <a:schemeClr val="accent1">
                    <a:lumMod val="75000"/>
                  </a:schemeClr>
                </a:solidFill>
                <a:effectLst/>
                <a:uLnTx/>
                <a:uFillTx/>
                <a:latin typeface="Roboto Condensed Light" panose="02000000000000000000" pitchFamily="2" charset="0"/>
                <a:cs typeface="Arial" panose="020B0604020202020204" pitchFamily="34" charset="0"/>
              </a:rPr>
              <a:t>DevOps</a:t>
            </a:r>
          </a:p>
          <a:p>
            <a:pPr marL="180975" marR="0" lvl="0" indent="-180975"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sz="1400" kern="0" dirty="0">
                <a:solidFill>
                  <a:schemeClr val="accent1">
                    <a:lumMod val="75000"/>
                  </a:schemeClr>
                </a:solidFill>
                <a:latin typeface="Roboto Condensed Light" panose="02000000000000000000" pitchFamily="2" charset="0"/>
                <a:cs typeface="Arial" panose="020B0604020202020204" pitchFamily="34" charset="0"/>
              </a:rPr>
              <a:t>Software Development Lifecycle</a:t>
            </a:r>
            <a:endParaRPr kumimoji="0" lang="en-CA" sz="1400" b="0" i="0" u="none" strike="noStrike" kern="0" cap="none" spc="0" normalizeH="0" baseline="0" noProof="0" dirty="0">
              <a:ln>
                <a:noFill/>
              </a:ln>
              <a:solidFill>
                <a:schemeClr val="accent1">
                  <a:lumMod val="75000"/>
                </a:schemeClr>
              </a:solidFill>
              <a:effectLst/>
              <a:uLnTx/>
              <a:uFillTx/>
              <a:latin typeface="Roboto Condensed Light" panose="02000000000000000000" pitchFamily="2" charset="0"/>
              <a:cs typeface="Arial" panose="020B0604020202020204" pitchFamily="34" charset="0"/>
            </a:endParaRPr>
          </a:p>
        </p:txBody>
      </p:sp>
      <p:sp>
        <p:nvSpPr>
          <p:cNvPr id="11" name="Arrow: Right 10">
            <a:extLst>
              <a:ext uri="{FF2B5EF4-FFF2-40B4-BE49-F238E27FC236}">
                <a16:creationId xmlns:a16="http://schemas.microsoft.com/office/drawing/2014/main" id="{1125B73C-B2F9-FD06-AF72-CC4058EFCA72}"/>
              </a:ext>
            </a:extLst>
          </p:cNvPr>
          <p:cNvSpPr/>
          <p:nvPr/>
        </p:nvSpPr>
        <p:spPr>
          <a:xfrm>
            <a:off x="8371218" y="2476473"/>
            <a:ext cx="731520" cy="1186855"/>
          </a:xfrm>
          <a:prstGeom prst="rightArrow">
            <a:avLst>
              <a:gd name="adj1" fmla="val 54866"/>
              <a:gd name="adj2" fmla="val 67073"/>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lIns="0" tIns="0" rIns="0" bIns="0" rtlCol="0" anchor="ctr"/>
          <a:lstStyle/>
          <a:p>
            <a:pPr algn="ctr"/>
            <a:r>
              <a:rPr lang="en-US" sz="1400" dirty="0">
                <a:solidFill>
                  <a:srgbClr val="0070C0"/>
                </a:solidFill>
              </a:rPr>
              <a:t>Align</a:t>
            </a:r>
          </a:p>
        </p:txBody>
      </p:sp>
      <p:pic>
        <p:nvPicPr>
          <p:cNvPr id="1026" name="Picture 2">
            <a:extLst>
              <a:ext uri="{FF2B5EF4-FFF2-40B4-BE49-F238E27FC236}">
                <a16:creationId xmlns:a16="http://schemas.microsoft.com/office/drawing/2014/main" id="{947CDB7E-4AB4-D412-FD24-FDF308FD61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7683" y="2915156"/>
            <a:ext cx="2675602" cy="1795505"/>
          </a:xfrm>
          <a:prstGeom prst="rect">
            <a:avLst/>
          </a:prstGeom>
          <a:noFill/>
          <a:extLst>
            <a:ext uri="{909E8E84-426E-40DD-AFC4-6F175D3DCCD1}">
              <a14:hiddenFill xmlns:a14="http://schemas.microsoft.com/office/drawing/2010/main">
                <a:solidFill>
                  <a:srgbClr val="FFFFFF"/>
                </a:solidFill>
              </a14:hiddenFill>
            </a:ext>
          </a:extLst>
        </p:spPr>
      </p:pic>
      <p:sp>
        <p:nvSpPr>
          <p:cNvPr id="3" name="Arrow: Left 2">
            <a:extLst>
              <a:ext uri="{FF2B5EF4-FFF2-40B4-BE49-F238E27FC236}">
                <a16:creationId xmlns:a16="http://schemas.microsoft.com/office/drawing/2014/main" id="{2FEE1640-3530-C751-0603-B9B4E177C9BB}"/>
              </a:ext>
            </a:extLst>
          </p:cNvPr>
          <p:cNvSpPr/>
          <p:nvPr/>
        </p:nvSpPr>
        <p:spPr>
          <a:xfrm>
            <a:off x="3814483" y="2203732"/>
            <a:ext cx="731520" cy="1188720"/>
          </a:xfrm>
          <a:prstGeom prst="leftArrow">
            <a:avLst>
              <a:gd name="adj1" fmla="val 58013"/>
              <a:gd name="adj2" fmla="val 72286"/>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a:solidFill>
                  <a:srgbClr val="0070C0"/>
                </a:solidFill>
              </a:rPr>
              <a:t>Align</a:t>
            </a:r>
          </a:p>
        </p:txBody>
      </p:sp>
      <p:grpSp>
        <p:nvGrpSpPr>
          <p:cNvPr id="17" name="Group 16">
            <a:extLst>
              <a:ext uri="{FF2B5EF4-FFF2-40B4-BE49-F238E27FC236}">
                <a16:creationId xmlns:a16="http://schemas.microsoft.com/office/drawing/2014/main" id="{A61B9108-C298-07C0-230F-5CA747C9BBBE}"/>
              </a:ext>
            </a:extLst>
          </p:cNvPr>
          <p:cNvGrpSpPr/>
          <p:nvPr/>
        </p:nvGrpSpPr>
        <p:grpSpPr>
          <a:xfrm>
            <a:off x="456296" y="5792320"/>
            <a:ext cx="9816708" cy="928074"/>
            <a:chOff x="6353842" y="3127248"/>
            <a:chExt cx="3887438" cy="1664208"/>
          </a:xfrm>
        </p:grpSpPr>
        <p:sp>
          <p:nvSpPr>
            <p:cNvPr id="18" name="Rectangle 17">
              <a:extLst>
                <a:ext uri="{FF2B5EF4-FFF2-40B4-BE49-F238E27FC236}">
                  <a16:creationId xmlns:a16="http://schemas.microsoft.com/office/drawing/2014/main" id="{F4F3FC78-D022-7C67-5AF4-72FDFE331037}"/>
                </a:ext>
              </a:extLst>
            </p:cNvPr>
            <p:cNvSpPr/>
            <p:nvPr/>
          </p:nvSpPr>
          <p:spPr>
            <a:xfrm>
              <a:off x="6353842" y="3127248"/>
              <a:ext cx="3887438" cy="1664208"/>
            </a:xfrm>
            <a:prstGeom prst="rect">
              <a:avLst/>
            </a:prstGeom>
            <a:gradFill>
              <a:gsLst>
                <a:gs pos="0">
                  <a:srgbClr val="2576B7"/>
                </a:gs>
                <a:gs pos="100000">
                  <a:schemeClr val="accent1">
                    <a:lumMod val="60000"/>
                    <a:lumOff val="40000"/>
                  </a:schemeClr>
                </a:gs>
              </a:gsLst>
              <a:lin ang="2700000" scaled="0"/>
            </a:gradFill>
            <a:ln w="187325"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324000" tIns="324000" rIns="324000" bIns="324000" rtlCol="0" anchor="ctr">
              <a:noAutofit/>
            </a:bodyPr>
            <a:lstStyle/>
            <a:p>
              <a:pPr>
                <a:spcBef>
                  <a:spcPts val="800"/>
                </a:spcBef>
              </a:pPr>
              <a:r>
                <a:rPr lang="en-US" sz="1600" b="1">
                  <a:solidFill>
                    <a:schemeClr val="bg1"/>
                  </a:solidFill>
                  <a:latin typeface="Montserrat SemiBold" pitchFamily="2" charset="77"/>
                </a:rPr>
                <a:t>Info-Tech Insight</a:t>
              </a:r>
            </a:p>
            <a:p>
              <a:pPr>
                <a:lnSpc>
                  <a:spcPts val="1800"/>
                </a:lnSpc>
                <a:spcBef>
                  <a:spcPts val="800"/>
                </a:spcBef>
              </a:pPr>
              <a:r>
                <a:rPr lang="en-US" sz="1400">
                  <a:solidFill>
                    <a:schemeClr val="bg1"/>
                  </a:solidFill>
                  <a:latin typeface="Roboto Condensed Light" panose="02000000000000000000" pitchFamily="2" charset="0"/>
                  <a:ea typeface="Roboto Condensed Light" panose="02000000000000000000" pitchFamily="2" charset="0"/>
                </a:rPr>
                <a:t>Take advantage of other governance structures within the organization. Make sure there is a clear separation of roles and responsibilities. </a:t>
              </a:r>
            </a:p>
          </p:txBody>
        </p:sp>
        <p:sp>
          <p:nvSpPr>
            <p:cNvPr id="19" name="Rectangle 18">
              <a:extLst>
                <a:ext uri="{FF2B5EF4-FFF2-40B4-BE49-F238E27FC236}">
                  <a16:creationId xmlns:a16="http://schemas.microsoft.com/office/drawing/2014/main" id="{8465B802-B8DF-D3E3-42C6-3E42C1A7E6E4}"/>
                </a:ext>
              </a:extLst>
            </p:cNvPr>
            <p:cNvSpPr/>
            <p:nvPr/>
          </p:nvSpPr>
          <p:spPr>
            <a:xfrm>
              <a:off x="6353842" y="3127248"/>
              <a:ext cx="3887438" cy="1664208"/>
            </a:xfrm>
            <a:prstGeom prst="rect">
              <a:avLst/>
            </a:prstGeom>
            <a:noFill/>
            <a:ln w="3175" cmpd="thinThick">
              <a:gradFill>
                <a:gsLst>
                  <a:gs pos="0">
                    <a:srgbClr val="2576B7">
                      <a:alpha val="40000"/>
                    </a:srgbClr>
                  </a:gs>
                  <a:gs pos="47000">
                    <a:srgbClr val="2576B7">
                      <a:alpha val="0"/>
                    </a:srgbClr>
                  </a:gs>
                  <a:gs pos="100000">
                    <a:srgbClr val="2576B7">
                      <a:alpha val="40000"/>
                    </a:srgbClr>
                  </a:gs>
                </a:gsLst>
                <a:lin ang="3600000" scaled="0"/>
              </a:gradFill>
            </a:ln>
          </p:spPr>
          <p:style>
            <a:lnRef idx="2">
              <a:schemeClr val="accent1">
                <a:shade val="50000"/>
              </a:schemeClr>
            </a:lnRef>
            <a:fillRef idx="1">
              <a:schemeClr val="accent1"/>
            </a:fillRef>
            <a:effectRef idx="0">
              <a:schemeClr val="accent1"/>
            </a:effectRef>
            <a:fontRef idx="minor">
              <a:schemeClr val="lt1"/>
            </a:fontRef>
          </p:style>
          <p:txBody>
            <a:bodyPr lIns="216000" tIns="216000" rIns="216000" bIns="216000" rtlCol="0" anchor="ctr">
              <a:noAutofit/>
            </a:bodyPr>
            <a:lstStyle/>
            <a:p>
              <a:pPr>
                <a:spcBef>
                  <a:spcPts val="800"/>
                </a:spcBef>
              </a:pPr>
              <a:endParaRPr lang="en-US" sz="1400">
                <a:solidFill>
                  <a:srgbClr val="2576B7"/>
                </a:solidFill>
                <a:latin typeface="Roboto Condensed Light" panose="02000000000000000000" pitchFamily="2" charset="0"/>
                <a:ea typeface="Roboto Condensed Light" panose="02000000000000000000" pitchFamily="2" charset="0"/>
              </a:endParaRPr>
            </a:p>
          </p:txBody>
        </p:sp>
      </p:grpSp>
      <p:sp>
        <p:nvSpPr>
          <p:cNvPr id="6" name="TextBox 5">
            <a:extLst>
              <a:ext uri="{FF2B5EF4-FFF2-40B4-BE49-F238E27FC236}">
                <a16:creationId xmlns:a16="http://schemas.microsoft.com/office/drawing/2014/main" id="{F8C101EE-ED53-BE9F-AB08-1C60D9E31FDE}"/>
              </a:ext>
            </a:extLst>
          </p:cNvPr>
          <p:cNvSpPr txBox="1"/>
          <p:nvPr/>
        </p:nvSpPr>
        <p:spPr>
          <a:xfrm>
            <a:off x="899417" y="4724324"/>
            <a:ext cx="2576717" cy="235490"/>
          </a:xfrm>
          <a:prstGeom prst="rect">
            <a:avLst/>
          </a:prstGeom>
        </p:spPr>
        <p:txBody>
          <a:bodyPr wrap="square" lIns="0" tIns="0" rIns="0" bIns="0" numCol="1" spcCol="360000" rtlCol="0">
            <a:noAutofit/>
          </a:bodyPr>
          <a:lstStyle/>
          <a:p>
            <a:pPr marL="0" marR="0" lvl="0" indent="0" defTabSz="554437" rtl="0" eaLnBrk="1" fontAlgn="auto" latinLnBrk="0" hangingPunct="1">
              <a:lnSpc>
                <a:spcPct val="11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494949">
                    <a:lumMod val="50000"/>
                  </a:srgbClr>
                </a:solidFill>
                <a:effectLst/>
                <a:uLnTx/>
                <a:uFillTx/>
                <a:latin typeface="Roboto Condensed Light" panose="02000000000000000000" pitchFamily="2" charset="0"/>
                <a:ea typeface="Roboto Condensed Light" panose="02000000000000000000" pitchFamily="2" charset="0"/>
                <a:cs typeface="+mn-cs"/>
                <a:hlinkClick r:id="rId4"/>
              </a:rPr>
              <a:t>ISO 31000:2018(</a:t>
            </a:r>
            <a:r>
              <a:rPr kumimoji="0" lang="en-US" sz="1000" b="0" i="0" u="none" strike="noStrike" kern="1200" cap="none" spc="0" normalizeH="0" baseline="0" noProof="0" dirty="0" err="1">
                <a:ln>
                  <a:noFill/>
                </a:ln>
                <a:solidFill>
                  <a:srgbClr val="494949">
                    <a:lumMod val="50000"/>
                  </a:srgbClr>
                </a:solidFill>
                <a:effectLst/>
                <a:uLnTx/>
                <a:uFillTx/>
                <a:latin typeface="Roboto Condensed Light" panose="02000000000000000000" pitchFamily="2" charset="0"/>
                <a:ea typeface="Roboto Condensed Light" panose="02000000000000000000" pitchFamily="2" charset="0"/>
                <a:cs typeface="+mn-cs"/>
                <a:hlinkClick r:id="rId4"/>
              </a:rPr>
              <a:t>en</a:t>
            </a:r>
            <a:r>
              <a:rPr kumimoji="0" lang="en-US" sz="1000" b="0" i="0" u="none" strike="noStrike" kern="1200" cap="none" spc="0" normalizeH="0" baseline="0" noProof="0" dirty="0">
                <a:ln>
                  <a:noFill/>
                </a:ln>
                <a:solidFill>
                  <a:srgbClr val="494949">
                    <a:lumMod val="50000"/>
                  </a:srgbClr>
                </a:solidFill>
                <a:effectLst/>
                <a:uLnTx/>
                <a:uFillTx/>
                <a:latin typeface="Roboto Condensed Light" panose="02000000000000000000" pitchFamily="2" charset="0"/>
                <a:ea typeface="Roboto Condensed Light" panose="02000000000000000000" pitchFamily="2" charset="0"/>
                <a:cs typeface="+mn-cs"/>
                <a:hlinkClick r:id="rId4"/>
              </a:rPr>
              <a:t>) Risk management</a:t>
            </a:r>
            <a:endParaRPr kumimoji="0" lang="en-CA" sz="1000" b="0" i="0" u="none" strike="noStrike" kern="1200" cap="none" spc="0" normalizeH="0" baseline="0" noProof="0" dirty="0">
              <a:ln>
                <a:noFill/>
              </a:ln>
              <a:solidFill>
                <a:srgbClr val="494949">
                  <a:lumMod val="50000"/>
                </a:srgbClr>
              </a:solidFill>
              <a:effectLst/>
              <a:uLnTx/>
              <a:uFillTx/>
              <a:latin typeface="Roboto Condensed Light" panose="02000000000000000000" pitchFamily="2" charset="0"/>
              <a:ea typeface="Roboto Condensed Light" panose="02000000000000000000" pitchFamily="2" charset="0"/>
              <a:cs typeface="+mn-cs"/>
            </a:endParaRPr>
          </a:p>
        </p:txBody>
      </p:sp>
    </p:spTree>
    <p:extLst>
      <p:ext uri="{BB962C8B-B14F-4D97-AF65-F5344CB8AC3E}">
        <p14:creationId xmlns:p14="http://schemas.microsoft.com/office/powerpoint/2010/main" val="30397848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C60FF55-0D6D-2135-2AF6-CFCD1A73076F}"/>
              </a:ext>
            </a:extLst>
          </p:cNvPr>
          <p:cNvSpPr>
            <a:spLocks noGrp="1"/>
          </p:cNvSpPr>
          <p:nvPr>
            <p:ph type="title"/>
          </p:nvPr>
        </p:nvSpPr>
        <p:spPr>
          <a:xfrm>
            <a:off x="371428" y="297628"/>
            <a:ext cx="11321385" cy="812691"/>
          </a:xfrm>
        </p:spPr>
        <p:txBody>
          <a:bodyPr/>
          <a:lstStyle/>
          <a:p>
            <a:r>
              <a:rPr lang="en-US" dirty="0"/>
              <a:t>AI governance – operating model</a:t>
            </a:r>
          </a:p>
        </p:txBody>
      </p:sp>
      <p:sp>
        <p:nvSpPr>
          <p:cNvPr id="5" name="Text Placeholder 4">
            <a:extLst>
              <a:ext uri="{FF2B5EF4-FFF2-40B4-BE49-F238E27FC236}">
                <a16:creationId xmlns:a16="http://schemas.microsoft.com/office/drawing/2014/main" id="{63A48846-35B1-DF60-D27E-385AF3445B1F}"/>
              </a:ext>
            </a:extLst>
          </p:cNvPr>
          <p:cNvSpPr>
            <a:spLocks noGrp="1"/>
          </p:cNvSpPr>
          <p:nvPr>
            <p:ph type="body" sz="quarter" idx="11"/>
          </p:nvPr>
        </p:nvSpPr>
        <p:spPr>
          <a:xfrm>
            <a:off x="371428" y="1038060"/>
            <a:ext cx="10668749" cy="1106607"/>
          </a:xfrm>
        </p:spPr>
        <p:txBody>
          <a:bodyPr/>
          <a:lstStyle/>
          <a:p>
            <a:r>
              <a:rPr lang="en-US" sz="1800" b="1" dirty="0"/>
              <a:t>The AI governance operating model defines the design and operational implementation of a governance structure that delivers measurable business value to the organization while managing model lifecycle and risks and ensuring trustworthy and ethical AI.</a:t>
            </a:r>
          </a:p>
        </p:txBody>
      </p:sp>
      <p:sp>
        <p:nvSpPr>
          <p:cNvPr id="6" name="Text Placeholder 5">
            <a:extLst>
              <a:ext uri="{FF2B5EF4-FFF2-40B4-BE49-F238E27FC236}">
                <a16:creationId xmlns:a16="http://schemas.microsoft.com/office/drawing/2014/main" id="{E389E45C-8BCC-8805-6912-CFE080348AA1}"/>
              </a:ext>
            </a:extLst>
          </p:cNvPr>
          <p:cNvSpPr>
            <a:spLocks noGrp="1"/>
          </p:cNvSpPr>
          <p:nvPr>
            <p:ph type="body" sz="quarter" idx="33"/>
          </p:nvPr>
        </p:nvSpPr>
        <p:spPr>
          <a:xfrm>
            <a:off x="371428" y="2144667"/>
            <a:ext cx="11251821" cy="3070129"/>
          </a:xfrm>
        </p:spPr>
        <p:txBody>
          <a:bodyPr lIns="0" tIns="0" rIns="0" bIns="0" numCol="1" spcCol="292608" anchor="t"/>
          <a:lstStyle/>
          <a:p>
            <a:pPr marL="179070" indent="-179070">
              <a:lnSpc>
                <a:spcPct val="100000"/>
              </a:lnSpc>
              <a:spcBef>
                <a:spcPts val="600"/>
              </a:spcBef>
            </a:pPr>
            <a:r>
              <a:rPr lang="en-US" sz="1300" dirty="0">
                <a:cs typeface="Arial" panose="020B0604020202020204" pitchFamily="34" charset="0"/>
              </a:rPr>
              <a:t>Design and implementation of the AI governance operating model is driven by:</a:t>
            </a:r>
            <a:endParaRPr lang="en-US" dirty="0"/>
          </a:p>
          <a:p>
            <a:pPr marL="742950" lvl="1" indent="-285750">
              <a:lnSpc>
                <a:spcPct val="100000"/>
              </a:lnSpc>
              <a:spcBef>
                <a:spcPts val="600"/>
              </a:spcBef>
              <a:buFont typeface="Courier New" panose="02070309020205020404" pitchFamily="49" charset="0"/>
              <a:buChar char="o"/>
            </a:pPr>
            <a:r>
              <a:rPr lang="en-US" sz="1300" dirty="0">
                <a:cs typeface="Arial" panose="020B0604020202020204" pitchFamily="34" charset="0"/>
              </a:rPr>
              <a:t>The</a:t>
            </a:r>
            <a:r>
              <a:rPr lang="en-US" sz="1300" b="1" dirty="0">
                <a:cs typeface="Arial" panose="020B0604020202020204" pitchFamily="34" charset="0"/>
              </a:rPr>
              <a:t> scope of AI </a:t>
            </a:r>
            <a:r>
              <a:rPr lang="en-US" sz="1300" dirty="0">
                <a:cs typeface="Arial" panose="020B0604020202020204" pitchFamily="34" charset="0"/>
              </a:rPr>
              <a:t>initiatives. </a:t>
            </a:r>
          </a:p>
          <a:p>
            <a:pPr marL="742950" lvl="1" indent="-285750">
              <a:lnSpc>
                <a:spcPct val="100000"/>
              </a:lnSpc>
              <a:spcBef>
                <a:spcPts val="600"/>
              </a:spcBef>
              <a:buFont typeface="Courier New" panose="02070309020205020404" pitchFamily="49" charset="0"/>
              <a:buChar char="o"/>
            </a:pPr>
            <a:r>
              <a:rPr lang="en-US" sz="1300" dirty="0">
                <a:cs typeface="Arial" panose="020B0604020202020204" pitchFamily="34" charset="0"/>
              </a:rPr>
              <a:t>The maturity and </a:t>
            </a:r>
            <a:r>
              <a:rPr lang="en-US" sz="1300" b="1" dirty="0">
                <a:cs typeface="Arial" panose="020B0604020202020204" pitchFamily="34" charset="0"/>
              </a:rPr>
              <a:t>structure of AI/data science practice.</a:t>
            </a:r>
            <a:r>
              <a:rPr lang="en-US" sz="1300" dirty="0">
                <a:cs typeface="Arial" panose="020B0604020202020204" pitchFamily="34" charset="0"/>
              </a:rPr>
              <a:t> Consider the number of your teams working on AI and data science initiatives, their geographical distribution, and the presence and level of involvement of citizen data scientists. All these factors will play an important role in how you structure your AI governance operating model.</a:t>
            </a:r>
          </a:p>
          <a:p>
            <a:pPr marL="742950" lvl="1" indent="-285750">
              <a:lnSpc>
                <a:spcPct val="100000"/>
              </a:lnSpc>
              <a:spcBef>
                <a:spcPts val="600"/>
              </a:spcBef>
              <a:buFont typeface="Courier New" panose="02070309020205020404" pitchFamily="49" charset="0"/>
              <a:buChar char="o"/>
            </a:pPr>
            <a:r>
              <a:rPr lang="en-US" sz="1300" dirty="0">
                <a:cs typeface="Arial" panose="020B0604020202020204" pitchFamily="34" charset="0"/>
              </a:rPr>
              <a:t>Your organization’s </a:t>
            </a:r>
            <a:r>
              <a:rPr lang="en-US" sz="1300" b="1" dirty="0">
                <a:cs typeface="Arial" panose="020B0604020202020204" pitchFamily="34" charset="0"/>
              </a:rPr>
              <a:t>enterprise risk management</a:t>
            </a:r>
            <a:r>
              <a:rPr lang="en-US" sz="1300" dirty="0">
                <a:cs typeface="Arial" panose="020B0604020202020204" pitchFamily="34" charset="0"/>
              </a:rPr>
              <a:t> framework. Some organizations might find it more effective to adapt parts of the existing risk management structures to adopt AI-related risk controls or integrate the AI risk management framework with the existing enterprise framework.</a:t>
            </a:r>
          </a:p>
          <a:p>
            <a:pPr marL="742950" lvl="1" indent="-285750">
              <a:lnSpc>
                <a:spcPct val="100000"/>
              </a:lnSpc>
              <a:spcBef>
                <a:spcPts val="600"/>
              </a:spcBef>
              <a:buFont typeface="Courier New" panose="02070309020205020404" pitchFamily="49" charset="0"/>
              <a:buChar char="o"/>
            </a:pPr>
            <a:r>
              <a:rPr lang="en-US" sz="1300" dirty="0">
                <a:ea typeface="Roboto Condensed Light"/>
                <a:cs typeface="Arial"/>
              </a:rPr>
              <a:t>The </a:t>
            </a:r>
            <a:r>
              <a:rPr lang="en-US" sz="1300" b="1" dirty="0">
                <a:ea typeface="Roboto Condensed Light"/>
                <a:cs typeface="Arial"/>
              </a:rPr>
              <a:t>enterprise governance</a:t>
            </a:r>
            <a:r>
              <a:rPr lang="en-US" sz="1300" dirty="0">
                <a:ea typeface="Roboto Condensed Light"/>
                <a:cs typeface="Arial"/>
              </a:rPr>
              <a:t> structure and its components. Some organizations must align the AI Governance Council with the Enterprise Risk Committee or coordinate with the IT Risk Council.</a:t>
            </a:r>
          </a:p>
          <a:p>
            <a:pPr marL="179070" indent="-179070">
              <a:lnSpc>
                <a:spcPct val="100000"/>
              </a:lnSpc>
              <a:spcBef>
                <a:spcPts val="600"/>
              </a:spcBef>
            </a:pPr>
            <a:r>
              <a:rPr lang="en-US" sz="1300" dirty="0">
                <a:ea typeface="Roboto Condensed Light"/>
                <a:cs typeface="Arial"/>
              </a:rPr>
              <a:t>Alignment with the </a:t>
            </a:r>
            <a:r>
              <a:rPr lang="en-US" sz="1300" b="1" dirty="0">
                <a:ea typeface="Roboto Condensed Light"/>
                <a:cs typeface="Arial"/>
              </a:rPr>
              <a:t>IT Steering Committee</a:t>
            </a:r>
            <a:r>
              <a:rPr lang="en-US" sz="1300" dirty="0">
                <a:ea typeface="Roboto Condensed Light"/>
                <a:cs typeface="Arial"/>
              </a:rPr>
              <a:t> on processes and practices around tool implementation, including </a:t>
            </a:r>
            <a:r>
              <a:rPr lang="en-US" sz="1300" dirty="0" err="1">
                <a:ea typeface="Roboto Condensed Light"/>
                <a:cs typeface="Arial"/>
              </a:rPr>
              <a:t>MLOps</a:t>
            </a:r>
            <a:r>
              <a:rPr lang="en-US" sz="1300" dirty="0">
                <a:ea typeface="Roboto Condensed Light"/>
                <a:cs typeface="Arial"/>
              </a:rPr>
              <a:t> tools and platforms.</a:t>
            </a:r>
          </a:p>
          <a:p>
            <a:pPr marL="179070" indent="-179070">
              <a:lnSpc>
                <a:spcPct val="100000"/>
              </a:lnSpc>
              <a:spcBef>
                <a:spcPts val="600"/>
              </a:spcBef>
            </a:pPr>
            <a:r>
              <a:rPr lang="en-US" sz="1300" dirty="0">
                <a:cs typeface="Arial" panose="020B0604020202020204" pitchFamily="34" charset="0"/>
              </a:rPr>
              <a:t>AI Governance will have to coordinate agenda and processes with </a:t>
            </a:r>
            <a:r>
              <a:rPr lang="en-US" sz="1300" b="1" dirty="0">
                <a:cs typeface="Arial" panose="020B0604020202020204" pitchFamily="34" charset="0"/>
              </a:rPr>
              <a:t>Enterprise Ethics Committee/Board</a:t>
            </a:r>
            <a:r>
              <a:rPr lang="en-US" sz="1300" dirty="0">
                <a:cs typeface="Arial" panose="020B0604020202020204" pitchFamily="34" charset="0"/>
              </a:rPr>
              <a:t>. </a:t>
            </a:r>
          </a:p>
          <a:p>
            <a:pPr marL="179070" indent="-179070">
              <a:lnSpc>
                <a:spcPct val="100000"/>
              </a:lnSpc>
              <a:spcBef>
                <a:spcPts val="600"/>
              </a:spcBef>
            </a:pPr>
            <a:r>
              <a:rPr lang="en-US" sz="1300" dirty="0">
                <a:cs typeface="Arial" panose="020B0604020202020204" pitchFamily="34" charset="0"/>
              </a:rPr>
              <a:t>Regardless of the specifics of implementing the AI governance organization, it requires a home and an operating model to ensure its sustainability and evolution. The key is to determine what structure will work best in your organization, considering the maturity of the AI practice and other organizational groups.</a:t>
            </a:r>
          </a:p>
        </p:txBody>
      </p:sp>
      <p:grpSp>
        <p:nvGrpSpPr>
          <p:cNvPr id="8" name="Group 7">
            <a:extLst>
              <a:ext uri="{FF2B5EF4-FFF2-40B4-BE49-F238E27FC236}">
                <a16:creationId xmlns:a16="http://schemas.microsoft.com/office/drawing/2014/main" id="{A4E65C8E-79CC-F9FC-6247-377809B493E4}"/>
              </a:ext>
            </a:extLst>
          </p:cNvPr>
          <p:cNvGrpSpPr/>
          <p:nvPr/>
        </p:nvGrpSpPr>
        <p:grpSpPr>
          <a:xfrm>
            <a:off x="2462543" y="5411788"/>
            <a:ext cx="7508095" cy="1148584"/>
            <a:chOff x="6353842" y="3223461"/>
            <a:chExt cx="3887438" cy="1567995"/>
          </a:xfrm>
        </p:grpSpPr>
        <p:sp>
          <p:nvSpPr>
            <p:cNvPr id="9" name="Rectangle 8">
              <a:extLst>
                <a:ext uri="{FF2B5EF4-FFF2-40B4-BE49-F238E27FC236}">
                  <a16:creationId xmlns:a16="http://schemas.microsoft.com/office/drawing/2014/main" id="{471FC32E-08CC-0140-4D4D-747A09674A88}"/>
                </a:ext>
              </a:extLst>
            </p:cNvPr>
            <p:cNvSpPr/>
            <p:nvPr/>
          </p:nvSpPr>
          <p:spPr>
            <a:xfrm>
              <a:off x="6353842" y="3223461"/>
              <a:ext cx="3887438" cy="1567993"/>
            </a:xfrm>
            <a:prstGeom prst="rect">
              <a:avLst/>
            </a:prstGeom>
            <a:gradFill>
              <a:gsLst>
                <a:gs pos="0">
                  <a:srgbClr val="2576B7"/>
                </a:gs>
                <a:gs pos="100000">
                  <a:schemeClr val="accent1">
                    <a:lumMod val="60000"/>
                    <a:lumOff val="40000"/>
                  </a:schemeClr>
                </a:gs>
              </a:gsLst>
              <a:lin ang="2700000" scaled="0"/>
            </a:gradFill>
            <a:ln w="187325"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324000" tIns="324000" rIns="324000" bIns="324000" rtlCol="0" anchor="ctr">
              <a:noAutofit/>
            </a:bodyPr>
            <a:lstStyle/>
            <a:p>
              <a:pPr>
                <a:spcBef>
                  <a:spcPts val="800"/>
                </a:spcBef>
              </a:pPr>
              <a:r>
                <a:rPr lang="en-US" sz="1600" b="1" dirty="0">
                  <a:solidFill>
                    <a:schemeClr val="bg1"/>
                  </a:solidFill>
                  <a:latin typeface="Montserrat SemiBold" pitchFamily="2" charset="77"/>
                </a:rPr>
                <a:t>Info-Tech Insight</a:t>
              </a:r>
            </a:p>
            <a:p>
              <a:pPr>
                <a:lnSpc>
                  <a:spcPts val="1800"/>
                </a:lnSpc>
                <a:spcBef>
                  <a:spcPts val="800"/>
                </a:spcBef>
              </a:pPr>
              <a:r>
                <a:rPr lang="en-US" sz="1400" dirty="0">
                  <a:solidFill>
                    <a:schemeClr val="bg1"/>
                  </a:solidFill>
                  <a:latin typeface="Roboto Condensed Light" panose="02000000000000000000" pitchFamily="2" charset="0"/>
                  <a:ea typeface="Roboto Condensed Light" panose="02000000000000000000" pitchFamily="2" charset="0"/>
                </a:rPr>
                <a:t>The design of your AI governance operating model will depend on the organization’s risk management framework, the structure of the AI/data science practice, and the scope of AI implementations. </a:t>
              </a:r>
            </a:p>
          </p:txBody>
        </p:sp>
        <p:sp>
          <p:nvSpPr>
            <p:cNvPr id="10" name="Rectangle 9">
              <a:extLst>
                <a:ext uri="{FF2B5EF4-FFF2-40B4-BE49-F238E27FC236}">
                  <a16:creationId xmlns:a16="http://schemas.microsoft.com/office/drawing/2014/main" id="{862EE328-98DD-4AB1-1A1B-94D33C7D99DD}"/>
                </a:ext>
              </a:extLst>
            </p:cNvPr>
            <p:cNvSpPr/>
            <p:nvPr/>
          </p:nvSpPr>
          <p:spPr>
            <a:xfrm>
              <a:off x="6353842" y="3223461"/>
              <a:ext cx="3887438" cy="1567995"/>
            </a:xfrm>
            <a:prstGeom prst="rect">
              <a:avLst/>
            </a:prstGeom>
            <a:noFill/>
            <a:ln w="3175" cmpd="thinThick">
              <a:gradFill>
                <a:gsLst>
                  <a:gs pos="0">
                    <a:srgbClr val="2576B7">
                      <a:alpha val="40000"/>
                    </a:srgbClr>
                  </a:gs>
                  <a:gs pos="47000">
                    <a:srgbClr val="2576B7">
                      <a:alpha val="0"/>
                    </a:srgbClr>
                  </a:gs>
                  <a:gs pos="100000">
                    <a:srgbClr val="2576B7">
                      <a:alpha val="40000"/>
                    </a:srgbClr>
                  </a:gs>
                </a:gsLst>
                <a:lin ang="3600000" scaled="0"/>
              </a:gradFill>
            </a:ln>
          </p:spPr>
          <p:style>
            <a:lnRef idx="2">
              <a:schemeClr val="accent1">
                <a:shade val="50000"/>
              </a:schemeClr>
            </a:lnRef>
            <a:fillRef idx="1">
              <a:schemeClr val="accent1"/>
            </a:fillRef>
            <a:effectRef idx="0">
              <a:schemeClr val="accent1"/>
            </a:effectRef>
            <a:fontRef idx="minor">
              <a:schemeClr val="lt1"/>
            </a:fontRef>
          </p:style>
          <p:txBody>
            <a:bodyPr lIns="216000" tIns="216000" rIns="216000" bIns="216000" rtlCol="0" anchor="ctr">
              <a:noAutofit/>
            </a:bodyPr>
            <a:lstStyle/>
            <a:p>
              <a:pPr>
                <a:spcBef>
                  <a:spcPts val="800"/>
                </a:spcBef>
              </a:pPr>
              <a:endParaRPr lang="en-US" sz="1400">
                <a:solidFill>
                  <a:srgbClr val="2576B7"/>
                </a:solidFill>
                <a:latin typeface="Roboto Condensed Light" panose="02000000000000000000" pitchFamily="2" charset="0"/>
                <a:ea typeface="Roboto Condensed Light" panose="02000000000000000000" pitchFamily="2" charset="0"/>
              </a:endParaRPr>
            </a:p>
          </p:txBody>
        </p:sp>
      </p:grpSp>
    </p:spTree>
    <p:extLst>
      <p:ext uri="{BB962C8B-B14F-4D97-AF65-F5344CB8AC3E}">
        <p14:creationId xmlns:p14="http://schemas.microsoft.com/office/powerpoint/2010/main" val="37369303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C60FF55-0D6D-2135-2AF6-CFCD1A73076F}"/>
              </a:ext>
            </a:extLst>
          </p:cNvPr>
          <p:cNvSpPr>
            <a:spLocks noGrp="1"/>
          </p:cNvSpPr>
          <p:nvPr>
            <p:ph type="title"/>
          </p:nvPr>
        </p:nvSpPr>
        <p:spPr>
          <a:xfrm>
            <a:off x="371428" y="297628"/>
            <a:ext cx="11321385" cy="669953"/>
          </a:xfrm>
        </p:spPr>
        <p:txBody>
          <a:bodyPr/>
          <a:lstStyle/>
          <a:p>
            <a:r>
              <a:rPr lang="en-US" dirty="0"/>
              <a:t>AI governance – processes</a:t>
            </a:r>
          </a:p>
        </p:txBody>
      </p:sp>
      <p:sp>
        <p:nvSpPr>
          <p:cNvPr id="5" name="Text Placeholder 4">
            <a:extLst>
              <a:ext uri="{FF2B5EF4-FFF2-40B4-BE49-F238E27FC236}">
                <a16:creationId xmlns:a16="http://schemas.microsoft.com/office/drawing/2014/main" id="{63A48846-35B1-DF60-D27E-385AF3445B1F}"/>
              </a:ext>
            </a:extLst>
          </p:cNvPr>
          <p:cNvSpPr>
            <a:spLocks noGrp="1"/>
          </p:cNvSpPr>
          <p:nvPr>
            <p:ph type="body" sz="quarter" idx="11"/>
          </p:nvPr>
        </p:nvSpPr>
        <p:spPr>
          <a:xfrm>
            <a:off x="371428" y="1227998"/>
            <a:ext cx="10668749" cy="743115"/>
          </a:xfrm>
        </p:spPr>
        <p:txBody>
          <a:bodyPr/>
          <a:lstStyle/>
          <a:p>
            <a:r>
              <a:rPr lang="en-US" sz="1800" b="1" dirty="0"/>
              <a:t>Some of the necessary processes that will enable AI governance operations might include:</a:t>
            </a:r>
          </a:p>
        </p:txBody>
      </p:sp>
      <p:sp>
        <p:nvSpPr>
          <p:cNvPr id="6" name="Text Placeholder 5">
            <a:extLst>
              <a:ext uri="{FF2B5EF4-FFF2-40B4-BE49-F238E27FC236}">
                <a16:creationId xmlns:a16="http://schemas.microsoft.com/office/drawing/2014/main" id="{E389E45C-8BCC-8805-6912-CFE080348AA1}"/>
              </a:ext>
            </a:extLst>
          </p:cNvPr>
          <p:cNvSpPr>
            <a:spLocks noGrp="1"/>
          </p:cNvSpPr>
          <p:nvPr>
            <p:ph type="body" sz="quarter" idx="33"/>
          </p:nvPr>
        </p:nvSpPr>
        <p:spPr>
          <a:xfrm>
            <a:off x="485727" y="2319453"/>
            <a:ext cx="10668749" cy="3588409"/>
          </a:xfrm>
        </p:spPr>
        <p:txBody>
          <a:bodyPr/>
          <a:lstStyle/>
          <a:p>
            <a:pPr>
              <a:lnSpc>
                <a:spcPct val="100000"/>
              </a:lnSpc>
            </a:pPr>
            <a:r>
              <a:rPr lang="en-US" sz="1600" dirty="0">
                <a:cs typeface="Arial" panose="020B0604020202020204" pitchFamily="34" charset="0"/>
              </a:rPr>
              <a:t>Formal </a:t>
            </a:r>
            <a:r>
              <a:rPr lang="en-US" sz="1600" b="1" dirty="0">
                <a:cs typeface="Arial" panose="020B0604020202020204" pitchFamily="34" charset="0"/>
              </a:rPr>
              <a:t>data use approval process</a:t>
            </a:r>
            <a:r>
              <a:rPr lang="en-US" sz="1600" dirty="0">
                <a:cs typeface="Arial" panose="020B0604020202020204" pitchFamily="34" charset="0"/>
              </a:rPr>
              <a:t> that will define how the data sets and/or specific data attributes will be used in AI systems. This process should define what AI governance components and teams are involved in the process, steps of the review process, and what information should be gathered and reviewed to provide decisions. It also defines who is responsible for providing an approval and when the approval is required. </a:t>
            </a:r>
          </a:p>
          <a:p>
            <a:pPr>
              <a:lnSpc>
                <a:spcPct val="100000"/>
              </a:lnSpc>
            </a:pPr>
            <a:r>
              <a:rPr lang="en-US" sz="1600" dirty="0">
                <a:cs typeface="Arial" panose="020B0604020202020204" pitchFamily="34" charset="0"/>
              </a:rPr>
              <a:t>Formal </a:t>
            </a:r>
            <a:r>
              <a:rPr lang="en-US" sz="1600" b="1" dirty="0">
                <a:cs typeface="Arial" panose="020B0604020202020204" pitchFamily="34" charset="0"/>
              </a:rPr>
              <a:t>model review and approval</a:t>
            </a:r>
            <a:r>
              <a:rPr lang="en-US" sz="1600" dirty="0">
                <a:cs typeface="Arial" panose="020B0604020202020204" pitchFamily="34" charset="0"/>
              </a:rPr>
              <a:t> </a:t>
            </a:r>
            <a:r>
              <a:rPr lang="en-US" sz="1600" b="1" dirty="0">
                <a:cs typeface="Arial" panose="020B0604020202020204" pitchFamily="34" charset="0"/>
              </a:rPr>
              <a:t>process</a:t>
            </a:r>
            <a:r>
              <a:rPr lang="en-US" sz="1600" dirty="0">
                <a:cs typeface="Arial" panose="020B0604020202020204" pitchFamily="34" charset="0"/>
              </a:rPr>
              <a:t> that will define the model lifecycle and how and when the model needs to be reviewed and approved by the AI Center of Excellence community of practice and/or AI Governance Council. Not all models will have the same review and approval process; it will depend on the model use, model complexity, and preliminary risk assessment.</a:t>
            </a:r>
          </a:p>
          <a:p>
            <a:pPr>
              <a:lnSpc>
                <a:spcPct val="100000"/>
              </a:lnSpc>
            </a:pPr>
            <a:r>
              <a:rPr lang="en-US" sz="1600" b="1" dirty="0">
                <a:cs typeface="Arial" panose="020B0604020202020204" pitchFamily="34" charset="0"/>
              </a:rPr>
              <a:t>Monitoring and oversight</a:t>
            </a:r>
            <a:r>
              <a:rPr lang="en-US" sz="1600" dirty="0">
                <a:cs typeface="Arial" panose="020B0604020202020204" pitchFamily="34" charset="0"/>
              </a:rPr>
              <a:t> process(es) that will define how the organization will make sure that the policies and standards are followed to address potential AI risks.</a:t>
            </a:r>
          </a:p>
          <a:p>
            <a:pPr>
              <a:lnSpc>
                <a:spcPct val="100000"/>
              </a:lnSpc>
            </a:pPr>
            <a:r>
              <a:rPr lang="en-US" sz="1600" dirty="0">
                <a:cs typeface="Arial" panose="020B0604020202020204" pitchFamily="34" charset="0"/>
              </a:rPr>
              <a:t>Formal </a:t>
            </a:r>
            <a:r>
              <a:rPr lang="en-US" sz="1600" b="1" dirty="0">
                <a:cs typeface="Arial" panose="020B0604020202020204" pitchFamily="34" charset="0"/>
              </a:rPr>
              <a:t>peer review</a:t>
            </a:r>
            <a:r>
              <a:rPr lang="en-US" sz="1600" dirty="0">
                <a:cs typeface="Arial" panose="020B0604020202020204" pitchFamily="34" charset="0"/>
              </a:rPr>
              <a:t> process for scientific papers published by the AI/data science team.</a:t>
            </a:r>
          </a:p>
          <a:p>
            <a:pPr>
              <a:lnSpc>
                <a:spcPct val="100000"/>
              </a:lnSpc>
            </a:pPr>
            <a:endParaRPr lang="en-US" sz="1600" dirty="0">
              <a:cs typeface="Arial" panose="020B0604020202020204" pitchFamily="34" charset="0"/>
            </a:endParaRPr>
          </a:p>
          <a:p>
            <a:pPr>
              <a:lnSpc>
                <a:spcPct val="100000"/>
              </a:lnSpc>
            </a:pPr>
            <a:endParaRPr lang="en-US" sz="1600" dirty="0">
              <a:cs typeface="Arial" panose="020B0604020202020204" pitchFamily="34" charset="0"/>
            </a:endParaRPr>
          </a:p>
          <a:p>
            <a:pPr>
              <a:lnSpc>
                <a:spcPct val="100000"/>
              </a:lnSpc>
            </a:pPr>
            <a:endParaRPr lang="en-US" sz="1600" dirty="0">
              <a:cs typeface="Arial" panose="020B0604020202020204" pitchFamily="34" charset="0"/>
            </a:endParaRPr>
          </a:p>
          <a:p>
            <a:pPr>
              <a:lnSpc>
                <a:spcPct val="100000"/>
              </a:lnSpc>
            </a:pPr>
            <a:endParaRPr lang="en-US" sz="1600" dirty="0">
              <a:cs typeface="Arial" panose="020B0604020202020204" pitchFamily="34" charset="0"/>
            </a:endParaRPr>
          </a:p>
        </p:txBody>
      </p:sp>
    </p:spTree>
    <p:extLst>
      <p:ext uri="{BB962C8B-B14F-4D97-AF65-F5344CB8AC3E}">
        <p14:creationId xmlns:p14="http://schemas.microsoft.com/office/powerpoint/2010/main" val="17648692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C60FF55-0D6D-2135-2AF6-CFCD1A73076F}"/>
              </a:ext>
            </a:extLst>
          </p:cNvPr>
          <p:cNvSpPr>
            <a:spLocks noGrp="1"/>
          </p:cNvSpPr>
          <p:nvPr>
            <p:ph type="title"/>
          </p:nvPr>
        </p:nvSpPr>
        <p:spPr>
          <a:xfrm>
            <a:off x="354059" y="544769"/>
            <a:ext cx="11321385" cy="541081"/>
          </a:xfrm>
        </p:spPr>
        <p:txBody>
          <a:bodyPr/>
          <a:lstStyle/>
          <a:p>
            <a:r>
              <a:rPr lang="en-US" dirty="0"/>
              <a:t>Potential AI risks</a:t>
            </a:r>
          </a:p>
        </p:txBody>
      </p:sp>
      <p:sp>
        <p:nvSpPr>
          <p:cNvPr id="5" name="Text Placeholder 4">
            <a:extLst>
              <a:ext uri="{FF2B5EF4-FFF2-40B4-BE49-F238E27FC236}">
                <a16:creationId xmlns:a16="http://schemas.microsoft.com/office/drawing/2014/main" id="{63A48846-35B1-DF60-D27E-385AF3445B1F}"/>
              </a:ext>
            </a:extLst>
          </p:cNvPr>
          <p:cNvSpPr>
            <a:spLocks noGrp="1"/>
          </p:cNvSpPr>
          <p:nvPr>
            <p:ph type="body" sz="quarter" idx="11"/>
          </p:nvPr>
        </p:nvSpPr>
        <p:spPr>
          <a:xfrm>
            <a:off x="354059" y="1214810"/>
            <a:ext cx="11066416" cy="642565"/>
          </a:xfrm>
        </p:spPr>
        <p:txBody>
          <a:bodyPr/>
          <a:lstStyle/>
          <a:p>
            <a:r>
              <a:rPr lang="en-US" sz="1800" b="1" dirty="0"/>
              <a:t>Key potential risks of AI can come from data used by AI models (training data and data in production), model design, application of AI system, and lack of AI governance.</a:t>
            </a:r>
          </a:p>
        </p:txBody>
      </p:sp>
      <p:sp>
        <p:nvSpPr>
          <p:cNvPr id="6" name="Text Placeholder 5">
            <a:extLst>
              <a:ext uri="{FF2B5EF4-FFF2-40B4-BE49-F238E27FC236}">
                <a16:creationId xmlns:a16="http://schemas.microsoft.com/office/drawing/2014/main" id="{E389E45C-8BCC-8805-6912-CFE080348AA1}"/>
              </a:ext>
            </a:extLst>
          </p:cNvPr>
          <p:cNvSpPr>
            <a:spLocks noGrp="1"/>
          </p:cNvSpPr>
          <p:nvPr>
            <p:ph type="body" sz="quarter" idx="33"/>
          </p:nvPr>
        </p:nvSpPr>
        <p:spPr>
          <a:xfrm>
            <a:off x="443992" y="2028291"/>
            <a:ext cx="11304016" cy="4284940"/>
          </a:xfrm>
        </p:spPr>
        <p:txBody>
          <a:bodyPr/>
          <a:lstStyle/>
          <a:p>
            <a:pPr>
              <a:lnSpc>
                <a:spcPct val="100000"/>
              </a:lnSpc>
              <a:spcBef>
                <a:spcPts val="600"/>
              </a:spcBef>
            </a:pPr>
            <a:r>
              <a:rPr lang="en-US" sz="1300" b="1" dirty="0">
                <a:cs typeface="Arial" panose="020B0604020202020204" pitchFamily="34" charset="0"/>
              </a:rPr>
              <a:t>Poor data quality</a:t>
            </a:r>
            <a:r>
              <a:rPr lang="en-US" sz="1300" dirty="0">
                <a:cs typeface="Arial" panose="020B0604020202020204" pitchFamily="34" charset="0"/>
              </a:rPr>
              <a:t> and </a:t>
            </a:r>
            <a:r>
              <a:rPr lang="en-US" sz="1300" b="1" dirty="0">
                <a:cs typeface="Arial" panose="020B0604020202020204" pitchFamily="34" charset="0"/>
              </a:rPr>
              <a:t>inadequate data</a:t>
            </a:r>
            <a:r>
              <a:rPr lang="en-US" sz="1300" dirty="0">
                <a:cs typeface="Arial" panose="020B0604020202020204" pitchFamily="34" charset="0"/>
              </a:rPr>
              <a:t> used for model training:</a:t>
            </a:r>
          </a:p>
          <a:p>
            <a:pPr lvl="1">
              <a:lnSpc>
                <a:spcPct val="100000"/>
              </a:lnSpc>
              <a:spcBef>
                <a:spcPts val="600"/>
              </a:spcBef>
              <a:buFont typeface="Courier New" panose="02070309020205020404" pitchFamily="49" charset="0"/>
              <a:buChar char="o"/>
            </a:pPr>
            <a:r>
              <a:rPr lang="en-US" sz="1300" dirty="0">
                <a:cs typeface="Arial" panose="020B0604020202020204" pitchFamily="34" charset="0"/>
              </a:rPr>
              <a:t>Inadequate data can create biases in the AI system. Training data that lacks context or has inherent bias can lead to a biased model.</a:t>
            </a:r>
          </a:p>
          <a:p>
            <a:pPr lvl="1">
              <a:lnSpc>
                <a:spcPct val="100000"/>
              </a:lnSpc>
              <a:spcBef>
                <a:spcPts val="600"/>
              </a:spcBef>
              <a:buFont typeface="Courier New" panose="02070309020205020404" pitchFamily="49" charset="0"/>
              <a:buChar char="o"/>
            </a:pPr>
            <a:r>
              <a:rPr lang="en-US" sz="1300" dirty="0">
                <a:cs typeface="Arial" panose="020B0604020202020204" pitchFamily="34" charset="0"/>
              </a:rPr>
              <a:t>Data quality can impact model capabilities and performance.</a:t>
            </a:r>
          </a:p>
          <a:p>
            <a:pPr>
              <a:lnSpc>
                <a:spcPct val="100000"/>
              </a:lnSpc>
              <a:spcBef>
                <a:spcPts val="600"/>
              </a:spcBef>
            </a:pPr>
            <a:r>
              <a:rPr lang="en-US" sz="1300" dirty="0">
                <a:cs typeface="Arial" panose="020B0604020202020204" pitchFamily="34" charset="0"/>
              </a:rPr>
              <a:t>Model response to </a:t>
            </a:r>
            <a:r>
              <a:rPr lang="en-US" sz="1300" b="1" dirty="0">
                <a:cs typeface="Arial" panose="020B0604020202020204" pitchFamily="34" charset="0"/>
              </a:rPr>
              <a:t>changes to the input data in production</a:t>
            </a:r>
            <a:r>
              <a:rPr lang="en-US" sz="1300" dirty="0">
                <a:cs typeface="Arial" panose="020B0604020202020204" pitchFamily="34" charset="0"/>
              </a:rPr>
              <a:t>. The model learning in production is exposed to unexpected new data.</a:t>
            </a:r>
          </a:p>
          <a:p>
            <a:pPr>
              <a:lnSpc>
                <a:spcPct val="100000"/>
              </a:lnSpc>
              <a:spcBef>
                <a:spcPts val="600"/>
              </a:spcBef>
            </a:pPr>
            <a:r>
              <a:rPr lang="en-US" sz="1300" dirty="0">
                <a:cs typeface="Arial" panose="020B0604020202020204" pitchFamily="34" charset="0"/>
              </a:rPr>
              <a:t>Risks associated with </a:t>
            </a:r>
            <a:r>
              <a:rPr lang="en-US" sz="1300" b="1" dirty="0">
                <a:cs typeface="Arial" panose="020B0604020202020204" pitchFamily="34" charset="0"/>
              </a:rPr>
              <a:t>model design and the data used:</a:t>
            </a:r>
          </a:p>
          <a:p>
            <a:pPr lvl="1">
              <a:lnSpc>
                <a:spcPct val="100000"/>
              </a:lnSpc>
              <a:spcBef>
                <a:spcPts val="600"/>
              </a:spcBef>
              <a:buFont typeface="Courier New" panose="02070309020205020404" pitchFamily="49" charset="0"/>
              <a:buChar char="o"/>
            </a:pPr>
            <a:r>
              <a:rPr lang="en-US" sz="1300" dirty="0">
                <a:cs typeface="Arial" panose="020B0604020202020204" pitchFamily="34" charset="0"/>
              </a:rPr>
              <a:t>Lack of </a:t>
            </a:r>
            <a:r>
              <a:rPr lang="en-US" sz="1300" b="1" dirty="0">
                <a:cs typeface="Arial" panose="020B0604020202020204" pitchFamily="34" charset="0"/>
              </a:rPr>
              <a:t>transparency </a:t>
            </a:r>
            <a:r>
              <a:rPr lang="en-US" sz="1300" dirty="0">
                <a:cs typeface="Arial" panose="020B0604020202020204" pitchFamily="34" charset="0"/>
              </a:rPr>
              <a:t>of the model, which leads to lack of trust in AI and affects AI adoption.</a:t>
            </a:r>
          </a:p>
          <a:p>
            <a:pPr lvl="1">
              <a:lnSpc>
                <a:spcPct val="100000"/>
              </a:lnSpc>
              <a:spcBef>
                <a:spcPts val="600"/>
              </a:spcBef>
              <a:buFont typeface="Courier New" panose="02070309020205020404" pitchFamily="49" charset="0"/>
              <a:buChar char="o"/>
            </a:pPr>
            <a:r>
              <a:rPr lang="en-US" sz="1300" dirty="0">
                <a:cs typeface="Arial" panose="020B0604020202020204" pitchFamily="34" charset="0"/>
              </a:rPr>
              <a:t>A </a:t>
            </a:r>
            <a:r>
              <a:rPr lang="en-US" sz="1300" b="1" dirty="0">
                <a:cs typeface="Arial" panose="020B0604020202020204" pitchFamily="34" charset="0"/>
              </a:rPr>
              <a:t>biased </a:t>
            </a:r>
            <a:r>
              <a:rPr lang="en-US" sz="1300" dirty="0">
                <a:cs typeface="Arial" panose="020B0604020202020204" pitchFamily="34" charset="0"/>
              </a:rPr>
              <a:t>model that does not comply with </a:t>
            </a:r>
            <a:r>
              <a:rPr lang="en-US" sz="1300" b="1" dirty="0">
                <a:cs typeface="Arial" panose="020B0604020202020204" pitchFamily="34" charset="0"/>
              </a:rPr>
              <a:t>ethics</a:t>
            </a:r>
            <a:r>
              <a:rPr lang="en-US" sz="1300" dirty="0">
                <a:cs typeface="Arial" panose="020B0604020202020204" pitchFamily="34" charset="0"/>
              </a:rPr>
              <a:t> policies and regulations.</a:t>
            </a:r>
          </a:p>
          <a:p>
            <a:pPr>
              <a:lnSpc>
                <a:spcPct val="100000"/>
              </a:lnSpc>
              <a:spcBef>
                <a:spcPts val="600"/>
              </a:spcBef>
            </a:pPr>
            <a:r>
              <a:rPr lang="en-US" sz="1300" dirty="0">
                <a:cs typeface="Arial" panose="020B0604020202020204" pitchFamily="34" charset="0"/>
              </a:rPr>
              <a:t>Risks of running the model in production:</a:t>
            </a:r>
          </a:p>
          <a:p>
            <a:pPr lvl="1">
              <a:lnSpc>
                <a:spcPct val="100000"/>
              </a:lnSpc>
              <a:spcBef>
                <a:spcPts val="600"/>
              </a:spcBef>
              <a:buFont typeface="Courier New" panose="02070309020205020404" pitchFamily="49" charset="0"/>
              <a:buChar char="o"/>
            </a:pPr>
            <a:r>
              <a:rPr lang="en-US" sz="1300" dirty="0">
                <a:cs typeface="Arial" panose="020B0604020202020204" pitchFamily="34" charset="0"/>
              </a:rPr>
              <a:t>Lack of </a:t>
            </a:r>
            <a:r>
              <a:rPr lang="en-US" sz="1300" b="1" dirty="0" err="1">
                <a:cs typeface="Arial" panose="020B0604020202020204" pitchFamily="34" charset="0"/>
              </a:rPr>
              <a:t>explainability</a:t>
            </a:r>
            <a:r>
              <a:rPr lang="en-US" sz="1300" b="1" dirty="0">
                <a:cs typeface="Arial" panose="020B0604020202020204" pitchFamily="34" charset="0"/>
              </a:rPr>
              <a:t> of the model</a:t>
            </a:r>
            <a:r>
              <a:rPr lang="en-US" sz="1300" dirty="0">
                <a:cs typeface="Arial" panose="020B0604020202020204" pitchFamily="34" charset="0"/>
              </a:rPr>
              <a:t>,</a:t>
            </a:r>
            <a:r>
              <a:rPr lang="en-US" sz="1300" b="1" dirty="0">
                <a:cs typeface="Arial" panose="020B0604020202020204" pitchFamily="34" charset="0"/>
              </a:rPr>
              <a:t> </a:t>
            </a:r>
            <a:r>
              <a:rPr lang="en-US" sz="1300" dirty="0">
                <a:cs typeface="Arial" panose="020B0604020202020204" pitchFamily="34" charset="0"/>
              </a:rPr>
              <a:t>which is the ability to explain how the model makes predictions, what attributes were used by the model for prediction, and how these attributes contribute to the prediction. It is important to monitor model explainability in production for critical applications.</a:t>
            </a:r>
            <a:endParaRPr lang="en-US" sz="1300" b="1" dirty="0">
              <a:cs typeface="Arial" panose="020B0604020202020204" pitchFamily="34" charset="0"/>
            </a:endParaRPr>
          </a:p>
          <a:p>
            <a:pPr lvl="1">
              <a:lnSpc>
                <a:spcPct val="100000"/>
              </a:lnSpc>
              <a:spcBef>
                <a:spcPts val="600"/>
              </a:spcBef>
              <a:buFont typeface="Courier New" panose="02070309020205020404" pitchFamily="49" charset="0"/>
              <a:buChar char="o"/>
            </a:pPr>
            <a:r>
              <a:rPr lang="en-US" sz="1300" b="1" dirty="0">
                <a:cs typeface="Arial" panose="020B0604020202020204" pitchFamily="34" charset="0"/>
              </a:rPr>
              <a:t>Adversarial attacks*</a:t>
            </a:r>
            <a:r>
              <a:rPr lang="en-US" sz="1300" dirty="0">
                <a:cs typeface="Arial" panose="020B0604020202020204" pitchFamily="34" charset="0"/>
              </a:rPr>
              <a:t>, including but not limited to adversarial input and model extraction: </a:t>
            </a:r>
          </a:p>
          <a:p>
            <a:pPr lvl="2">
              <a:lnSpc>
                <a:spcPct val="100000"/>
              </a:lnSpc>
              <a:spcBef>
                <a:spcPts val="600"/>
              </a:spcBef>
              <a:buFont typeface="Roboto Condensed Light" panose="02000000000000000000" pitchFamily="2" charset="0"/>
              <a:buChar char="–"/>
            </a:pPr>
            <a:r>
              <a:rPr lang="en-US" sz="1300" b="1" dirty="0">
                <a:cs typeface="Arial" panose="020B0604020202020204" pitchFamily="34" charset="0"/>
              </a:rPr>
              <a:t>Adversarial input </a:t>
            </a:r>
            <a:r>
              <a:rPr lang="en-US" sz="1300" dirty="0">
                <a:cs typeface="Arial" panose="020B0604020202020204" pitchFamily="34" charset="0"/>
              </a:rPr>
              <a:t>is when the input data from external systems is manipulated so that a model makes a false prediction. Examples of adversarial input include a sticker on a stop sign that prevents a self-driving car from detecting the sign and stopping, or a spam email designed to resemble a normal email so the spam filter does not classify the email as spam.</a:t>
            </a:r>
          </a:p>
          <a:p>
            <a:pPr lvl="2">
              <a:lnSpc>
                <a:spcPct val="100000"/>
              </a:lnSpc>
              <a:spcBef>
                <a:spcPts val="600"/>
              </a:spcBef>
              <a:buFont typeface="Roboto Condensed Light" panose="02000000000000000000" pitchFamily="2" charset="0"/>
              <a:buChar char="–"/>
            </a:pPr>
            <a:r>
              <a:rPr lang="en-US" sz="1300" b="1" dirty="0">
                <a:cs typeface="Arial" panose="020B0604020202020204" pitchFamily="34" charset="0"/>
              </a:rPr>
              <a:t>Model extraction</a:t>
            </a:r>
            <a:r>
              <a:rPr lang="en-US" sz="1300" dirty="0">
                <a:cs typeface="Arial" panose="020B0604020202020204" pitchFamily="34" charset="0"/>
              </a:rPr>
              <a:t> attacks allow an adversary to efficiently steal the model through prediction APIs by collecting data and training a substitute model using this data, hence replicating the functionality of a target model.</a:t>
            </a:r>
          </a:p>
          <a:p>
            <a:pPr lvl="2">
              <a:lnSpc>
                <a:spcPct val="100000"/>
              </a:lnSpc>
              <a:spcBef>
                <a:spcPts val="600"/>
              </a:spcBef>
            </a:pPr>
            <a:endParaRPr lang="en-US" sz="1300" dirty="0">
              <a:cs typeface="Arial" panose="020B0604020202020204" pitchFamily="34" charset="0"/>
            </a:endParaRPr>
          </a:p>
          <a:p>
            <a:pPr>
              <a:lnSpc>
                <a:spcPct val="100000"/>
              </a:lnSpc>
              <a:spcBef>
                <a:spcPts val="600"/>
              </a:spcBef>
            </a:pPr>
            <a:endParaRPr lang="en-US" sz="1300" dirty="0">
              <a:cs typeface="Arial" panose="020B0604020202020204" pitchFamily="34" charset="0"/>
            </a:endParaRPr>
          </a:p>
          <a:p>
            <a:pPr>
              <a:lnSpc>
                <a:spcPct val="100000"/>
              </a:lnSpc>
              <a:spcBef>
                <a:spcPts val="600"/>
              </a:spcBef>
            </a:pPr>
            <a:endParaRPr lang="en-US" sz="1300" dirty="0">
              <a:cs typeface="Arial" panose="020B0604020202020204" pitchFamily="34" charset="0"/>
            </a:endParaRPr>
          </a:p>
          <a:p>
            <a:pPr>
              <a:lnSpc>
                <a:spcPct val="100000"/>
              </a:lnSpc>
              <a:spcBef>
                <a:spcPts val="600"/>
              </a:spcBef>
            </a:pPr>
            <a:endParaRPr lang="en-US" sz="1300" dirty="0">
              <a:cs typeface="Arial" panose="020B0604020202020204" pitchFamily="34" charset="0"/>
            </a:endParaRPr>
          </a:p>
        </p:txBody>
      </p:sp>
      <p:sp>
        <p:nvSpPr>
          <p:cNvPr id="2" name="TextBox 1">
            <a:extLst>
              <a:ext uri="{FF2B5EF4-FFF2-40B4-BE49-F238E27FC236}">
                <a16:creationId xmlns:a16="http://schemas.microsoft.com/office/drawing/2014/main" id="{E8448D34-B41B-D9C9-14FD-FCB986349237}"/>
              </a:ext>
            </a:extLst>
          </p:cNvPr>
          <p:cNvSpPr txBox="1"/>
          <p:nvPr/>
        </p:nvSpPr>
        <p:spPr>
          <a:xfrm>
            <a:off x="514349" y="6405565"/>
            <a:ext cx="8429625" cy="314325"/>
          </a:xfrm>
          <a:prstGeom prst="rect">
            <a:avLst/>
          </a:prstGeom>
        </p:spPr>
        <p:txBody>
          <a:bodyPr wrap="none" lIns="0" tIns="0" rIns="0" bIns="0" numCol="1" spcCol="360000" rtlCol="0">
            <a:noAutofit/>
          </a:bodyPr>
          <a:lstStyle/>
          <a:p>
            <a:pPr algn="l">
              <a:lnSpc>
                <a:spcPct val="110000"/>
              </a:lnSpc>
              <a:tabLst/>
            </a:pPr>
            <a:r>
              <a:rPr lang="en-US" sz="1200" dirty="0">
                <a:solidFill>
                  <a:schemeClr val="tx1">
                    <a:lumMod val="50000"/>
                  </a:schemeClr>
                </a:solidFill>
                <a:latin typeface="Roboto Condensed Light" panose="02000000000000000000" pitchFamily="2" charset="0"/>
                <a:ea typeface="Roboto Condensed Light" panose="02000000000000000000" pitchFamily="2" charset="0"/>
              </a:rPr>
              <a:t>* Refer to </a:t>
            </a:r>
            <a:r>
              <a:rPr lang="en-US" sz="1200" dirty="0">
                <a:solidFill>
                  <a:schemeClr val="tx1">
                    <a:lumMod val="50000"/>
                  </a:schemeClr>
                </a:solidFill>
                <a:latin typeface="Roboto Condensed Light" panose="02000000000000000000" pitchFamily="2" charset="0"/>
                <a:ea typeface="Roboto Condensed Light" panose="02000000000000000000" pitchFamily="2" charset="0"/>
                <a:hlinkClick r:id="rId2"/>
              </a:rPr>
              <a:t>MITRE ATLAS</a:t>
            </a:r>
            <a:r>
              <a:rPr lang="en-US" sz="1200" dirty="0">
                <a:solidFill>
                  <a:schemeClr val="tx1">
                    <a:lumMod val="50000"/>
                  </a:schemeClr>
                </a:solidFill>
                <a:latin typeface="Roboto Condensed Light" panose="02000000000000000000" pitchFamily="2" charset="0"/>
                <a:ea typeface="Roboto Condensed Light" panose="02000000000000000000" pitchFamily="2" charset="0"/>
              </a:rPr>
              <a:t>™ (Adversarial Threat Landscape for Artificial-Intelligence Systems) for a landscape of threats to machine learning systems.</a:t>
            </a:r>
          </a:p>
        </p:txBody>
      </p:sp>
    </p:spTree>
    <p:extLst>
      <p:ext uri="{BB962C8B-B14F-4D97-AF65-F5344CB8AC3E}">
        <p14:creationId xmlns:p14="http://schemas.microsoft.com/office/powerpoint/2010/main" val="15022433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C60FF55-0D6D-2135-2AF6-CFCD1A73076F}"/>
              </a:ext>
            </a:extLst>
          </p:cNvPr>
          <p:cNvSpPr>
            <a:spLocks noGrp="1"/>
          </p:cNvSpPr>
          <p:nvPr>
            <p:ph type="title"/>
          </p:nvPr>
        </p:nvSpPr>
        <p:spPr>
          <a:xfrm>
            <a:off x="354059" y="544769"/>
            <a:ext cx="11321385" cy="541081"/>
          </a:xfrm>
        </p:spPr>
        <p:txBody>
          <a:bodyPr/>
          <a:lstStyle/>
          <a:p>
            <a:r>
              <a:rPr lang="en-US" dirty="0"/>
              <a:t>AI risk management framework</a:t>
            </a:r>
          </a:p>
        </p:txBody>
      </p:sp>
      <p:sp>
        <p:nvSpPr>
          <p:cNvPr id="5" name="Text Placeholder 4">
            <a:extLst>
              <a:ext uri="{FF2B5EF4-FFF2-40B4-BE49-F238E27FC236}">
                <a16:creationId xmlns:a16="http://schemas.microsoft.com/office/drawing/2014/main" id="{63A48846-35B1-DF60-D27E-385AF3445B1F}"/>
              </a:ext>
            </a:extLst>
          </p:cNvPr>
          <p:cNvSpPr>
            <a:spLocks noGrp="1"/>
          </p:cNvSpPr>
          <p:nvPr>
            <p:ph type="body" sz="quarter" idx="11"/>
          </p:nvPr>
        </p:nvSpPr>
        <p:spPr>
          <a:xfrm>
            <a:off x="354059" y="1214810"/>
            <a:ext cx="10399666" cy="719498"/>
          </a:xfrm>
        </p:spPr>
        <p:txBody>
          <a:bodyPr/>
          <a:lstStyle/>
          <a:p>
            <a:r>
              <a:rPr lang="en-US" sz="1800" b="1" dirty="0"/>
              <a:t>Organizations need to review existing risk control frameworks and update them to include AI risk management frameworks and processes.</a:t>
            </a:r>
          </a:p>
        </p:txBody>
      </p:sp>
      <p:sp>
        <p:nvSpPr>
          <p:cNvPr id="6" name="Text Placeholder 5">
            <a:extLst>
              <a:ext uri="{FF2B5EF4-FFF2-40B4-BE49-F238E27FC236}">
                <a16:creationId xmlns:a16="http://schemas.microsoft.com/office/drawing/2014/main" id="{E389E45C-8BCC-8805-6912-CFE080348AA1}"/>
              </a:ext>
            </a:extLst>
          </p:cNvPr>
          <p:cNvSpPr>
            <a:spLocks noGrp="1"/>
          </p:cNvSpPr>
          <p:nvPr>
            <p:ph type="body" sz="quarter" idx="33"/>
          </p:nvPr>
        </p:nvSpPr>
        <p:spPr>
          <a:xfrm>
            <a:off x="443992" y="2063267"/>
            <a:ext cx="11304016" cy="4626781"/>
          </a:xfrm>
        </p:spPr>
        <p:txBody>
          <a:bodyPr lIns="0" tIns="0" rIns="0" bIns="0" numCol="1" spcCol="292608" anchor="t"/>
          <a:lstStyle/>
          <a:p>
            <a:pPr marL="179070" indent="-179070">
              <a:lnSpc>
                <a:spcPct val="100000"/>
              </a:lnSpc>
              <a:spcBef>
                <a:spcPts val="600"/>
              </a:spcBef>
            </a:pPr>
            <a:r>
              <a:rPr lang="en-US" sz="1700" dirty="0">
                <a:cs typeface="Arial" panose="020B0604020202020204" pitchFamily="34" charset="0"/>
              </a:rPr>
              <a:t>Most financial institutions follow the </a:t>
            </a:r>
            <a:r>
              <a:rPr lang="en-US" sz="1700" dirty="0">
                <a:cs typeface="Arial" panose="020B0604020202020204" pitchFamily="34" charset="0"/>
                <a:hlinkClick r:id="rId2"/>
              </a:rPr>
              <a:t>Three Lines of Defense Model</a:t>
            </a:r>
            <a:r>
              <a:rPr lang="en-US" sz="1700" dirty="0">
                <a:cs typeface="Arial" panose="020B0604020202020204" pitchFamily="34" charset="0"/>
              </a:rPr>
              <a:t>, developed by the Institute of Internal Auditors.</a:t>
            </a:r>
            <a:endParaRPr lang="en-US" dirty="0"/>
          </a:p>
          <a:p>
            <a:pPr marL="179070" indent="-179070">
              <a:lnSpc>
                <a:spcPct val="100000"/>
              </a:lnSpc>
              <a:spcBef>
                <a:spcPts val="600"/>
              </a:spcBef>
            </a:pPr>
            <a:r>
              <a:rPr lang="en-US" sz="1700" dirty="0">
                <a:ea typeface="Roboto Condensed Light"/>
                <a:cs typeface="Arial"/>
              </a:rPr>
              <a:t>Some organizations implement the framework, principles, and processes of the </a:t>
            </a:r>
            <a:r>
              <a:rPr lang="en-US" sz="1700" dirty="0">
                <a:ea typeface="Roboto Condensed Light"/>
                <a:cs typeface="Arial"/>
                <a:hlinkClick r:id="rId3"/>
              </a:rPr>
              <a:t>ISO 31000 Risk Management Standard</a:t>
            </a:r>
            <a:r>
              <a:rPr lang="en-US" sz="1700" dirty="0">
                <a:ea typeface="Roboto Condensed Light"/>
                <a:cs typeface="Arial"/>
              </a:rPr>
              <a:t>, developed by the International Organization for Standardization, to integrate risk management into the organization’s activities and functions.</a:t>
            </a:r>
          </a:p>
          <a:p>
            <a:pPr marL="179070" indent="-179070">
              <a:lnSpc>
                <a:spcPct val="100000"/>
              </a:lnSpc>
              <a:spcBef>
                <a:spcPts val="600"/>
              </a:spcBef>
            </a:pPr>
            <a:r>
              <a:rPr lang="en-US" sz="1700" dirty="0">
                <a:cs typeface="Arial" panose="020B0604020202020204" pitchFamily="34" charset="0"/>
              </a:rPr>
              <a:t>Regardless of what enterprise risk management framework is implemented by the organization, AI governance needs to be aligned with the enterprise risk management framework and take advantage of its established processes and structure. </a:t>
            </a:r>
          </a:p>
          <a:p>
            <a:pPr marL="179070" indent="-179070">
              <a:lnSpc>
                <a:spcPct val="100000"/>
              </a:lnSpc>
              <a:spcBef>
                <a:spcPts val="600"/>
              </a:spcBef>
            </a:pPr>
            <a:r>
              <a:rPr lang="en-US" sz="1700" dirty="0">
                <a:cs typeface="Arial" panose="020B0604020202020204" pitchFamily="34" charset="0"/>
              </a:rPr>
              <a:t>AI governance needs to ensure that AI risk management implements sufficient oversight and effectively challenges the proposed use of the AI system, evaluates risks through the project lifecycle, and monitors production use of the AI system.</a:t>
            </a:r>
          </a:p>
          <a:p>
            <a:pPr marL="179070" indent="-179070">
              <a:lnSpc>
                <a:spcPct val="100000"/>
              </a:lnSpc>
              <a:spcBef>
                <a:spcPts val="600"/>
              </a:spcBef>
            </a:pPr>
            <a:r>
              <a:rPr lang="en-US" sz="1700" dirty="0">
                <a:cs typeface="Arial" panose="020B0604020202020204" pitchFamily="34" charset="0"/>
              </a:rPr>
              <a:t>An organization can start with creating an AI impact assessment methodology.</a:t>
            </a:r>
          </a:p>
          <a:p>
            <a:pPr marL="179070" indent="-179070">
              <a:lnSpc>
                <a:spcPct val="100000"/>
              </a:lnSpc>
              <a:spcBef>
                <a:spcPts val="600"/>
              </a:spcBef>
            </a:pPr>
            <a:r>
              <a:rPr lang="en-US" sz="1700" dirty="0">
                <a:cs typeface="Arial" panose="020B0604020202020204" pitchFamily="34" charset="0"/>
              </a:rPr>
              <a:t>The AI risk management framework should include an auditing process for third-party products. These can include any off-the-shelf AI-powered vendor products and prebuilt models.</a:t>
            </a:r>
          </a:p>
          <a:p>
            <a:pPr marL="179070" indent="-179070">
              <a:lnSpc>
                <a:spcPct val="100000"/>
              </a:lnSpc>
              <a:spcBef>
                <a:spcPts val="600"/>
              </a:spcBef>
            </a:pPr>
            <a:r>
              <a:rPr lang="en-US" sz="1700" dirty="0">
                <a:cs typeface="Arial" panose="020B0604020202020204" pitchFamily="34" charset="0"/>
              </a:rPr>
              <a:t>The risk management framework should include the definition of the risk categories to differentiate high-impact and high-risk AI models and systems from low-risk ones.</a:t>
            </a:r>
          </a:p>
          <a:p>
            <a:pPr marL="0" indent="0">
              <a:lnSpc>
                <a:spcPct val="100000"/>
              </a:lnSpc>
              <a:spcBef>
                <a:spcPts val="600"/>
              </a:spcBef>
              <a:buNone/>
            </a:pPr>
            <a:endParaRPr lang="en-US" sz="1700" dirty="0">
              <a:cs typeface="Arial" panose="020B0604020202020204" pitchFamily="34" charset="0"/>
            </a:endParaRPr>
          </a:p>
          <a:p>
            <a:pPr marL="179070" indent="-179070">
              <a:lnSpc>
                <a:spcPct val="100000"/>
              </a:lnSpc>
              <a:spcBef>
                <a:spcPts val="600"/>
              </a:spcBef>
            </a:pPr>
            <a:endParaRPr lang="en-US" sz="1700" dirty="0">
              <a:cs typeface="Arial" panose="020B0604020202020204" pitchFamily="34" charset="0"/>
            </a:endParaRPr>
          </a:p>
          <a:p>
            <a:pPr marL="1088390" lvl="2" indent="-173990">
              <a:lnSpc>
                <a:spcPct val="100000"/>
              </a:lnSpc>
              <a:spcBef>
                <a:spcPts val="600"/>
              </a:spcBef>
            </a:pPr>
            <a:endParaRPr lang="en-US" sz="1700" dirty="0">
              <a:cs typeface="Arial" panose="020B0604020202020204" pitchFamily="34" charset="0"/>
            </a:endParaRPr>
          </a:p>
          <a:p>
            <a:pPr marL="179070" indent="-179070">
              <a:lnSpc>
                <a:spcPct val="100000"/>
              </a:lnSpc>
              <a:spcBef>
                <a:spcPts val="600"/>
              </a:spcBef>
            </a:pPr>
            <a:endParaRPr lang="en-US" sz="1700" dirty="0">
              <a:cs typeface="Arial" panose="020B0604020202020204" pitchFamily="34" charset="0"/>
            </a:endParaRPr>
          </a:p>
          <a:p>
            <a:pPr marL="179070" indent="-179070">
              <a:lnSpc>
                <a:spcPct val="100000"/>
              </a:lnSpc>
              <a:spcBef>
                <a:spcPts val="600"/>
              </a:spcBef>
            </a:pPr>
            <a:endParaRPr lang="en-US" sz="1700" dirty="0">
              <a:cs typeface="Arial" panose="020B0604020202020204" pitchFamily="34" charset="0"/>
            </a:endParaRPr>
          </a:p>
          <a:p>
            <a:pPr marL="179070" indent="-179070">
              <a:lnSpc>
                <a:spcPct val="100000"/>
              </a:lnSpc>
              <a:spcBef>
                <a:spcPts val="600"/>
              </a:spcBef>
            </a:pPr>
            <a:endParaRPr lang="en-US" sz="1700" dirty="0">
              <a:cs typeface="Arial" panose="020B0604020202020204" pitchFamily="34" charset="0"/>
            </a:endParaRPr>
          </a:p>
        </p:txBody>
      </p:sp>
    </p:spTree>
    <p:extLst>
      <p:ext uri="{BB962C8B-B14F-4D97-AF65-F5344CB8AC3E}">
        <p14:creationId xmlns:p14="http://schemas.microsoft.com/office/powerpoint/2010/main" val="27664759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C60FF55-0D6D-2135-2AF6-CFCD1A73076F}"/>
              </a:ext>
            </a:extLst>
          </p:cNvPr>
          <p:cNvSpPr>
            <a:spLocks noGrp="1"/>
          </p:cNvSpPr>
          <p:nvPr>
            <p:ph type="title"/>
          </p:nvPr>
        </p:nvSpPr>
        <p:spPr/>
        <p:txBody>
          <a:bodyPr/>
          <a:lstStyle/>
          <a:p>
            <a:r>
              <a:rPr lang="en-US" dirty="0"/>
              <a:t>Are you ready for AI? </a:t>
            </a:r>
          </a:p>
        </p:txBody>
      </p:sp>
      <p:sp>
        <p:nvSpPr>
          <p:cNvPr id="5" name="Text Placeholder 4">
            <a:extLst>
              <a:ext uri="{FF2B5EF4-FFF2-40B4-BE49-F238E27FC236}">
                <a16:creationId xmlns:a16="http://schemas.microsoft.com/office/drawing/2014/main" id="{63A48846-35B1-DF60-D27E-385AF3445B1F}"/>
              </a:ext>
            </a:extLst>
          </p:cNvPr>
          <p:cNvSpPr>
            <a:spLocks noGrp="1"/>
          </p:cNvSpPr>
          <p:nvPr>
            <p:ph type="body" sz="quarter" idx="11"/>
          </p:nvPr>
        </p:nvSpPr>
        <p:spPr>
          <a:xfrm>
            <a:off x="374425" y="1221433"/>
            <a:ext cx="5686246" cy="456696"/>
          </a:xfrm>
        </p:spPr>
        <p:txBody>
          <a:bodyPr/>
          <a:lstStyle/>
          <a:p>
            <a:r>
              <a:rPr lang="en-US" sz="1800" b="1" dirty="0">
                <a:solidFill>
                  <a:schemeClr val="accent1"/>
                </a:solidFill>
              </a:rPr>
              <a:t>Business leaders must manage the associated risks as they scale their use of AI</a:t>
            </a:r>
          </a:p>
        </p:txBody>
      </p:sp>
      <p:sp>
        <p:nvSpPr>
          <p:cNvPr id="6" name="Text Placeholder 5">
            <a:extLst>
              <a:ext uri="{FF2B5EF4-FFF2-40B4-BE49-F238E27FC236}">
                <a16:creationId xmlns:a16="http://schemas.microsoft.com/office/drawing/2014/main" id="{E389E45C-8BCC-8805-6912-CFE080348AA1}"/>
              </a:ext>
            </a:extLst>
          </p:cNvPr>
          <p:cNvSpPr>
            <a:spLocks noGrp="1"/>
          </p:cNvSpPr>
          <p:nvPr>
            <p:ph type="body" sz="quarter" idx="12"/>
          </p:nvPr>
        </p:nvSpPr>
        <p:spPr>
          <a:xfrm>
            <a:off x="367337" y="2008479"/>
            <a:ext cx="8630453" cy="4319499"/>
          </a:xfrm>
        </p:spPr>
        <p:txBody>
          <a:bodyPr lIns="0" tIns="0" rIns="0" bIns="0" numCol="1" spcCol="360000" anchor="t">
            <a:noAutofit/>
          </a:bodyPr>
          <a:lstStyle/>
          <a:p>
            <a:pPr marL="0" indent="0">
              <a:buNone/>
            </a:pPr>
            <a:r>
              <a:rPr lang="en-US" sz="1800" dirty="0">
                <a:solidFill>
                  <a:schemeClr val="tx1"/>
                </a:solidFill>
                <a:cs typeface="Arial" panose="020B0604020202020204" pitchFamily="34" charset="0"/>
              </a:rPr>
              <a:t>In recent years, following technological breakthroughs and advances in development of machine learning (ML) models and management of large volumes of data, organizations are scaling their use of artificial intelligence (AI) technologies. </a:t>
            </a:r>
          </a:p>
          <a:p>
            <a:r>
              <a:rPr lang="en-US" sz="1800" dirty="0">
                <a:solidFill>
                  <a:schemeClr val="tx1"/>
                </a:solidFill>
                <a:cs typeface="Arial"/>
              </a:rPr>
              <a:t>The use of AI and ML has gained momentum as organizations evaluate the potential applications of AI to enhance the customer experience, improve operational efficiencies, and automate business processes. </a:t>
            </a:r>
            <a:endParaRPr lang="en-US" sz="1800" dirty="0">
              <a:solidFill>
                <a:schemeClr val="tx1"/>
              </a:solidFill>
              <a:cs typeface="Arial" panose="020B0604020202020204" pitchFamily="34" charset="0"/>
            </a:endParaRPr>
          </a:p>
          <a:p>
            <a:pPr marL="0" indent="0">
              <a:buNone/>
            </a:pPr>
            <a:r>
              <a:rPr lang="en-US" sz="1800" dirty="0">
                <a:solidFill>
                  <a:schemeClr val="tx1"/>
                </a:solidFill>
                <a:cs typeface="Arial" panose="020B0604020202020204" pitchFamily="34" charset="0"/>
              </a:rPr>
              <a:t>Growing applications of AI have reinforced concerns about ethical, fair, and responsible use of the technology that assists or replaces human decision-making.</a:t>
            </a:r>
          </a:p>
          <a:p>
            <a:pPr marL="0" indent="0">
              <a:buNone/>
            </a:pPr>
            <a:r>
              <a:rPr lang="en-US" sz="1800" dirty="0">
                <a:solidFill>
                  <a:schemeClr val="tx1"/>
                </a:solidFill>
                <a:cs typeface="Arial" panose="020B0604020202020204" pitchFamily="34" charset="0"/>
              </a:rPr>
              <a:t>Implementing AI systems requires careful management of the AI lifecycle, governing data, and machine learning model to prevent unintentional outcomes not only to an organization’s brand reputation but, more importantly, to workers, individuals, and society. When adopting AI, it is important to have strong ethical and risk management frameworks surrounding its use.</a:t>
            </a:r>
          </a:p>
        </p:txBody>
      </p:sp>
      <p:sp>
        <p:nvSpPr>
          <p:cNvPr id="3" name="Text Placeholder 2">
            <a:extLst>
              <a:ext uri="{FF2B5EF4-FFF2-40B4-BE49-F238E27FC236}">
                <a16:creationId xmlns:a16="http://schemas.microsoft.com/office/drawing/2014/main" id="{2596F763-9231-869B-5E55-BD51A72E5981}"/>
              </a:ext>
            </a:extLst>
          </p:cNvPr>
          <p:cNvSpPr>
            <a:spLocks noGrp="1"/>
          </p:cNvSpPr>
          <p:nvPr>
            <p:ph type="body" sz="quarter" idx="15"/>
          </p:nvPr>
        </p:nvSpPr>
        <p:spPr>
          <a:xfrm>
            <a:off x="9271044" y="1449781"/>
            <a:ext cx="2544466" cy="2340291"/>
          </a:xfrm>
        </p:spPr>
        <p:txBody>
          <a:bodyPr/>
          <a:lstStyle/>
          <a:p>
            <a:r>
              <a:rPr lang="en-US" sz="1600" dirty="0">
                <a:latin typeface="Montserrat" panose="00000500000000000000" pitchFamily="2" charset="0"/>
                <a:cs typeface="Arial" panose="020B0604020202020204" pitchFamily="34" charset="0"/>
              </a:rPr>
              <a:t>“Responsible AI is the practice of designing, building and deploying AI in a manner that empowers people and businesses, and fairly impacts customers and society – allowing companies to engender trust and scale AI with confidence.” </a:t>
            </a:r>
          </a:p>
          <a:p>
            <a:pPr algn="r"/>
            <a:r>
              <a:rPr lang="en-US" sz="1400" dirty="0">
                <a:latin typeface="Montserrat" panose="00000500000000000000" pitchFamily="2" charset="0"/>
                <a:cs typeface="Arial" panose="020B0604020202020204" pitchFamily="34" charset="0"/>
              </a:rPr>
              <a:t>– World Economic Forum</a:t>
            </a:r>
          </a:p>
          <a:p>
            <a:endParaRPr lang="en-US" sz="1600" dirty="0">
              <a:latin typeface="Montserrat" panose="00000500000000000000" pitchFamily="2" charset="0"/>
              <a:cs typeface="Arial" panose="020B0604020202020204" pitchFamily="34" charset="0"/>
            </a:endParaRPr>
          </a:p>
        </p:txBody>
      </p:sp>
    </p:spTree>
    <p:extLst>
      <p:ext uri="{BB962C8B-B14F-4D97-AF65-F5344CB8AC3E}">
        <p14:creationId xmlns:p14="http://schemas.microsoft.com/office/powerpoint/2010/main" val="33100418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C60FF55-0D6D-2135-2AF6-CFCD1A73076F}"/>
              </a:ext>
            </a:extLst>
          </p:cNvPr>
          <p:cNvSpPr>
            <a:spLocks noGrp="1"/>
          </p:cNvSpPr>
          <p:nvPr>
            <p:ph type="title"/>
          </p:nvPr>
        </p:nvSpPr>
        <p:spPr>
          <a:xfrm>
            <a:off x="354059" y="544769"/>
            <a:ext cx="11321385" cy="1130188"/>
          </a:xfrm>
        </p:spPr>
        <p:txBody>
          <a:bodyPr/>
          <a:lstStyle/>
          <a:p>
            <a:r>
              <a:rPr lang="en-US" dirty="0"/>
              <a:t>Define policies and procedures to support implementation of AI governance</a:t>
            </a:r>
          </a:p>
        </p:txBody>
      </p:sp>
      <p:sp>
        <p:nvSpPr>
          <p:cNvPr id="5" name="Text Placeholder 4">
            <a:extLst>
              <a:ext uri="{FF2B5EF4-FFF2-40B4-BE49-F238E27FC236}">
                <a16:creationId xmlns:a16="http://schemas.microsoft.com/office/drawing/2014/main" id="{63A48846-35B1-DF60-D27E-385AF3445B1F}"/>
              </a:ext>
            </a:extLst>
          </p:cNvPr>
          <p:cNvSpPr>
            <a:spLocks noGrp="1"/>
          </p:cNvSpPr>
          <p:nvPr>
            <p:ph type="body" sz="quarter" idx="11"/>
          </p:nvPr>
        </p:nvSpPr>
        <p:spPr>
          <a:xfrm>
            <a:off x="371428" y="1857656"/>
            <a:ext cx="9429533" cy="669978"/>
          </a:xfrm>
        </p:spPr>
        <p:txBody>
          <a:bodyPr/>
          <a:lstStyle/>
          <a:p>
            <a:r>
              <a:rPr lang="en-US" sz="1800" b="1" dirty="0"/>
              <a:t>Create an umbrella AI Governance Policy first to serve as a general use policy that all other AI policies will agree with.</a:t>
            </a:r>
          </a:p>
        </p:txBody>
      </p:sp>
      <p:sp>
        <p:nvSpPr>
          <p:cNvPr id="6" name="Text Placeholder 5">
            <a:extLst>
              <a:ext uri="{FF2B5EF4-FFF2-40B4-BE49-F238E27FC236}">
                <a16:creationId xmlns:a16="http://schemas.microsoft.com/office/drawing/2014/main" id="{E389E45C-8BCC-8805-6912-CFE080348AA1}"/>
              </a:ext>
            </a:extLst>
          </p:cNvPr>
          <p:cNvSpPr>
            <a:spLocks noGrp="1"/>
          </p:cNvSpPr>
          <p:nvPr>
            <p:ph type="body" sz="quarter" idx="33"/>
          </p:nvPr>
        </p:nvSpPr>
        <p:spPr>
          <a:xfrm>
            <a:off x="371427" y="2710333"/>
            <a:ext cx="8115347" cy="3852391"/>
          </a:xfrm>
        </p:spPr>
        <p:txBody>
          <a:bodyPr lIns="0" tIns="0" rIns="0" bIns="0" numCol="1" spcCol="292608" anchor="t"/>
          <a:lstStyle/>
          <a:p>
            <a:pPr marL="179070" indent="-179070">
              <a:lnSpc>
                <a:spcPct val="100000"/>
              </a:lnSpc>
              <a:spcBef>
                <a:spcPts val="600"/>
              </a:spcBef>
            </a:pPr>
            <a:r>
              <a:rPr lang="en-US" sz="1800" dirty="0">
                <a:cs typeface="Arial" panose="020B0604020202020204" pitchFamily="34" charset="0"/>
              </a:rPr>
              <a:t>The </a:t>
            </a:r>
            <a:r>
              <a:rPr lang="en-US" sz="1800" b="1" dirty="0">
                <a:cs typeface="Arial" panose="020B0604020202020204" pitchFamily="34" charset="0"/>
              </a:rPr>
              <a:t>AI Governance Policy</a:t>
            </a:r>
            <a:r>
              <a:rPr lang="en-US" sz="1800" dirty="0">
                <a:cs typeface="Arial" panose="020B0604020202020204" pitchFamily="34" charset="0"/>
              </a:rPr>
              <a:t> is created and approved by the AI Governance Council and establishes the AI governance organization, provides directions for AI risk management, and sets the foundation for all other AI policies.</a:t>
            </a:r>
            <a:endParaRPr lang="en-US" dirty="0"/>
          </a:p>
          <a:p>
            <a:pPr marL="179070" indent="-179070">
              <a:lnSpc>
                <a:spcPct val="100000"/>
              </a:lnSpc>
              <a:spcBef>
                <a:spcPts val="600"/>
              </a:spcBef>
            </a:pPr>
            <a:r>
              <a:rPr lang="en-US" sz="1800" dirty="0">
                <a:ea typeface="Roboto Condensed Light"/>
                <a:cs typeface="Arial"/>
              </a:rPr>
              <a:t>The AI Governance Policy should contain explicit definitions of AI terminology as well as AI frameworks and components of the AI governance organization.</a:t>
            </a:r>
          </a:p>
          <a:p>
            <a:pPr marL="179070" indent="-179070">
              <a:lnSpc>
                <a:spcPct val="100000"/>
              </a:lnSpc>
              <a:spcBef>
                <a:spcPts val="600"/>
              </a:spcBef>
            </a:pPr>
            <a:r>
              <a:rPr lang="en-US" sz="1800" dirty="0">
                <a:ea typeface="Roboto Condensed Light"/>
                <a:cs typeface="Arial"/>
              </a:rPr>
              <a:t>Review existing policies and standards, as they might cover many AI risk and compliance use cases. Update any existing policies to define AI-specific scenarios.</a:t>
            </a:r>
          </a:p>
          <a:p>
            <a:pPr marL="179070" indent="-179070">
              <a:lnSpc>
                <a:spcPct val="100000"/>
              </a:lnSpc>
              <a:spcBef>
                <a:spcPts val="600"/>
              </a:spcBef>
            </a:pPr>
            <a:r>
              <a:rPr lang="en-US" sz="1800" dirty="0">
                <a:cs typeface="Arial" panose="020B0604020202020204" pitchFamily="34" charset="0"/>
              </a:rPr>
              <a:t>Examples of the policies might include:</a:t>
            </a:r>
          </a:p>
          <a:p>
            <a:pPr marL="742950" lvl="1" indent="-285750">
              <a:lnSpc>
                <a:spcPct val="100000"/>
              </a:lnSpc>
              <a:spcBef>
                <a:spcPts val="600"/>
              </a:spcBef>
              <a:buFont typeface="Courier New" panose="02070309020205020404" pitchFamily="49" charset="0"/>
              <a:buChar char="o"/>
            </a:pPr>
            <a:r>
              <a:rPr lang="en-US" sz="1800" dirty="0">
                <a:cs typeface="Arial" panose="020B0604020202020204" pitchFamily="34" charset="0"/>
              </a:rPr>
              <a:t>Use of Data for AI/ML and Data Science Projects</a:t>
            </a:r>
          </a:p>
          <a:p>
            <a:pPr marL="742950" lvl="1" indent="-285750">
              <a:lnSpc>
                <a:spcPct val="100000"/>
              </a:lnSpc>
              <a:spcBef>
                <a:spcPts val="600"/>
              </a:spcBef>
              <a:buFont typeface="Courier New" panose="02070309020205020404" pitchFamily="49" charset="0"/>
              <a:buChar char="o"/>
            </a:pPr>
            <a:r>
              <a:rPr lang="en-US" sz="1800" dirty="0">
                <a:cs typeface="Arial" panose="020B0604020202020204" pitchFamily="34" charset="0"/>
              </a:rPr>
              <a:t>AI Impact Assessment Policy</a:t>
            </a:r>
          </a:p>
          <a:p>
            <a:pPr marL="179070" indent="-179070">
              <a:lnSpc>
                <a:spcPct val="100000"/>
              </a:lnSpc>
              <a:spcBef>
                <a:spcPts val="600"/>
              </a:spcBef>
            </a:pPr>
            <a:endParaRPr lang="en-US" sz="1800" dirty="0">
              <a:cs typeface="Arial" panose="020B0604020202020204" pitchFamily="34" charset="0"/>
            </a:endParaRPr>
          </a:p>
          <a:p>
            <a:pPr marL="179070" indent="-179070">
              <a:lnSpc>
                <a:spcPct val="100000"/>
              </a:lnSpc>
              <a:spcBef>
                <a:spcPts val="600"/>
              </a:spcBef>
            </a:pPr>
            <a:endParaRPr lang="en-US" sz="1800" dirty="0">
              <a:cs typeface="Arial" panose="020B0604020202020204" pitchFamily="34" charset="0"/>
            </a:endParaRPr>
          </a:p>
          <a:p>
            <a:pPr marL="179070" indent="-179070">
              <a:lnSpc>
                <a:spcPct val="100000"/>
              </a:lnSpc>
              <a:spcBef>
                <a:spcPts val="600"/>
              </a:spcBef>
            </a:pPr>
            <a:endParaRPr lang="en-US" sz="1800" dirty="0">
              <a:cs typeface="Arial" panose="020B0604020202020204" pitchFamily="34" charset="0"/>
            </a:endParaRPr>
          </a:p>
        </p:txBody>
      </p:sp>
      <p:grpSp>
        <p:nvGrpSpPr>
          <p:cNvPr id="7" name="Group 6">
            <a:extLst>
              <a:ext uri="{FF2B5EF4-FFF2-40B4-BE49-F238E27FC236}">
                <a16:creationId xmlns:a16="http://schemas.microsoft.com/office/drawing/2014/main" id="{A481089B-F4B7-0BC8-D79F-ACC9BA6EB1FD}"/>
              </a:ext>
            </a:extLst>
          </p:cNvPr>
          <p:cNvGrpSpPr/>
          <p:nvPr/>
        </p:nvGrpSpPr>
        <p:grpSpPr>
          <a:xfrm>
            <a:off x="8812615" y="2383405"/>
            <a:ext cx="3007957" cy="2227893"/>
            <a:chOff x="6353842" y="3223461"/>
            <a:chExt cx="3887438" cy="1567995"/>
          </a:xfrm>
        </p:grpSpPr>
        <p:sp>
          <p:nvSpPr>
            <p:cNvPr id="8" name="Rectangle 7">
              <a:extLst>
                <a:ext uri="{FF2B5EF4-FFF2-40B4-BE49-F238E27FC236}">
                  <a16:creationId xmlns:a16="http://schemas.microsoft.com/office/drawing/2014/main" id="{D4D52987-C16D-F0DD-7A7A-961B57344063}"/>
                </a:ext>
              </a:extLst>
            </p:cNvPr>
            <p:cNvSpPr/>
            <p:nvPr/>
          </p:nvSpPr>
          <p:spPr>
            <a:xfrm>
              <a:off x="6353842" y="3223461"/>
              <a:ext cx="3887438" cy="1567993"/>
            </a:xfrm>
            <a:prstGeom prst="rect">
              <a:avLst/>
            </a:prstGeom>
            <a:gradFill>
              <a:gsLst>
                <a:gs pos="0">
                  <a:srgbClr val="2576B7"/>
                </a:gs>
                <a:gs pos="100000">
                  <a:schemeClr val="accent1">
                    <a:lumMod val="60000"/>
                    <a:lumOff val="40000"/>
                  </a:schemeClr>
                </a:gs>
              </a:gsLst>
              <a:lin ang="2700000" scaled="0"/>
            </a:gradFill>
            <a:ln w="187325"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324000" tIns="324000" rIns="324000" bIns="324000" rtlCol="0" anchor="ctr">
              <a:noAutofit/>
            </a:bodyPr>
            <a:lstStyle/>
            <a:p>
              <a:pPr>
                <a:spcBef>
                  <a:spcPts val="800"/>
                </a:spcBef>
              </a:pPr>
              <a:r>
                <a:rPr lang="en-US" sz="1600" b="1" dirty="0">
                  <a:solidFill>
                    <a:schemeClr val="bg1"/>
                  </a:solidFill>
                  <a:latin typeface="Montserrat SemiBold" pitchFamily="2" charset="77"/>
                </a:rPr>
                <a:t>Info-Tech Insight</a:t>
              </a:r>
            </a:p>
            <a:p>
              <a:pPr>
                <a:lnSpc>
                  <a:spcPts val="1800"/>
                </a:lnSpc>
                <a:spcBef>
                  <a:spcPts val="800"/>
                </a:spcBef>
              </a:pPr>
              <a:r>
                <a:rPr lang="en-US" sz="1400" dirty="0">
                  <a:solidFill>
                    <a:schemeClr val="bg1"/>
                  </a:solidFill>
                  <a:latin typeface="Roboto Condensed Light" panose="02000000000000000000" pitchFamily="2" charset="0"/>
                  <a:ea typeface="Roboto Condensed Light" panose="02000000000000000000" pitchFamily="2" charset="0"/>
                </a:rPr>
                <a:t>When defining your AI policies, processes, and standards, ensure they are relevant, serve a purpose, and/or support the risk management framework and the use of AI in the organization. </a:t>
              </a:r>
            </a:p>
          </p:txBody>
        </p:sp>
        <p:sp>
          <p:nvSpPr>
            <p:cNvPr id="9" name="Rectangle 8">
              <a:extLst>
                <a:ext uri="{FF2B5EF4-FFF2-40B4-BE49-F238E27FC236}">
                  <a16:creationId xmlns:a16="http://schemas.microsoft.com/office/drawing/2014/main" id="{A8A8589B-72EC-CC38-D5F0-B75AD0545E04}"/>
                </a:ext>
              </a:extLst>
            </p:cNvPr>
            <p:cNvSpPr/>
            <p:nvPr/>
          </p:nvSpPr>
          <p:spPr>
            <a:xfrm>
              <a:off x="6353842" y="3223461"/>
              <a:ext cx="3887438" cy="1567995"/>
            </a:xfrm>
            <a:prstGeom prst="rect">
              <a:avLst/>
            </a:prstGeom>
            <a:noFill/>
            <a:ln w="3175" cmpd="thinThick">
              <a:gradFill>
                <a:gsLst>
                  <a:gs pos="0">
                    <a:srgbClr val="2576B7">
                      <a:alpha val="40000"/>
                    </a:srgbClr>
                  </a:gs>
                  <a:gs pos="47000">
                    <a:srgbClr val="2576B7">
                      <a:alpha val="0"/>
                    </a:srgbClr>
                  </a:gs>
                  <a:gs pos="100000">
                    <a:srgbClr val="2576B7">
                      <a:alpha val="40000"/>
                    </a:srgbClr>
                  </a:gs>
                </a:gsLst>
                <a:lin ang="3600000" scaled="0"/>
              </a:gradFill>
            </a:ln>
          </p:spPr>
          <p:style>
            <a:lnRef idx="2">
              <a:schemeClr val="accent1">
                <a:shade val="50000"/>
              </a:schemeClr>
            </a:lnRef>
            <a:fillRef idx="1">
              <a:schemeClr val="accent1"/>
            </a:fillRef>
            <a:effectRef idx="0">
              <a:schemeClr val="accent1"/>
            </a:effectRef>
            <a:fontRef idx="minor">
              <a:schemeClr val="lt1"/>
            </a:fontRef>
          </p:style>
          <p:txBody>
            <a:bodyPr lIns="216000" tIns="216000" rIns="216000" bIns="216000" rtlCol="0" anchor="ctr">
              <a:noAutofit/>
            </a:bodyPr>
            <a:lstStyle/>
            <a:p>
              <a:pPr>
                <a:spcBef>
                  <a:spcPts val="800"/>
                </a:spcBef>
              </a:pPr>
              <a:endParaRPr lang="en-US" sz="1400">
                <a:solidFill>
                  <a:srgbClr val="2576B7"/>
                </a:solidFill>
                <a:latin typeface="Roboto Condensed Light" panose="02000000000000000000" pitchFamily="2" charset="0"/>
                <a:ea typeface="Roboto Condensed Light" panose="02000000000000000000" pitchFamily="2" charset="0"/>
              </a:endParaRPr>
            </a:p>
          </p:txBody>
        </p:sp>
      </p:grpSp>
    </p:spTree>
    <p:extLst>
      <p:ext uri="{BB962C8B-B14F-4D97-AF65-F5344CB8AC3E}">
        <p14:creationId xmlns:p14="http://schemas.microsoft.com/office/powerpoint/2010/main" val="26105813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Arrow: Pentagon 30">
            <a:extLst>
              <a:ext uri="{FF2B5EF4-FFF2-40B4-BE49-F238E27FC236}">
                <a16:creationId xmlns:a16="http://schemas.microsoft.com/office/drawing/2014/main" id="{E5DD8D3F-43C7-9512-1484-63C6CDDA0E80}"/>
              </a:ext>
            </a:extLst>
          </p:cNvPr>
          <p:cNvSpPr/>
          <p:nvPr/>
        </p:nvSpPr>
        <p:spPr>
          <a:xfrm>
            <a:off x="133350" y="1112276"/>
            <a:ext cx="11925300" cy="4733883"/>
          </a:xfrm>
          <a:prstGeom prst="homePlate">
            <a:avLst>
              <a:gd name="adj" fmla="val 26869"/>
            </a:avLst>
          </a:prstGeom>
          <a:solidFill>
            <a:schemeClr val="bg2">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a:solidFill>
                  <a:schemeClr val="bg2">
                    <a:lumMod val="50000"/>
                  </a:schemeClr>
                </a:solidFill>
              </a:rPr>
              <a:t>Project Lifecycle</a:t>
            </a:r>
          </a:p>
        </p:txBody>
      </p:sp>
      <p:sp>
        <p:nvSpPr>
          <p:cNvPr id="57" name="Arrow: Pentagon 56">
            <a:extLst>
              <a:ext uri="{FF2B5EF4-FFF2-40B4-BE49-F238E27FC236}">
                <a16:creationId xmlns:a16="http://schemas.microsoft.com/office/drawing/2014/main" id="{CCDE6766-AD18-C04C-1307-87C1D9980F4B}"/>
              </a:ext>
            </a:extLst>
          </p:cNvPr>
          <p:cNvSpPr/>
          <p:nvPr/>
        </p:nvSpPr>
        <p:spPr>
          <a:xfrm>
            <a:off x="2078731" y="1192449"/>
            <a:ext cx="9872954" cy="4529885"/>
          </a:xfrm>
          <a:prstGeom prst="homePlate">
            <a:avLst>
              <a:gd name="adj" fmla="val 26869"/>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a:solidFill>
                  <a:schemeClr val="bg2">
                    <a:lumMod val="50000"/>
                  </a:schemeClr>
                </a:solidFill>
              </a:rPr>
              <a:t>ML Model Lifecycle</a:t>
            </a:r>
          </a:p>
        </p:txBody>
      </p:sp>
      <p:sp>
        <p:nvSpPr>
          <p:cNvPr id="4" name="Title 3">
            <a:extLst>
              <a:ext uri="{FF2B5EF4-FFF2-40B4-BE49-F238E27FC236}">
                <a16:creationId xmlns:a16="http://schemas.microsoft.com/office/drawing/2014/main" id="{DC60FF55-0D6D-2135-2AF6-CFCD1A73076F}"/>
              </a:ext>
            </a:extLst>
          </p:cNvPr>
          <p:cNvSpPr>
            <a:spLocks noGrp="1"/>
          </p:cNvSpPr>
          <p:nvPr>
            <p:ph type="title"/>
          </p:nvPr>
        </p:nvSpPr>
        <p:spPr>
          <a:xfrm>
            <a:off x="282288" y="343886"/>
            <a:ext cx="11321385" cy="965054"/>
          </a:xfrm>
        </p:spPr>
        <p:txBody>
          <a:bodyPr/>
          <a:lstStyle/>
          <a:p>
            <a:r>
              <a:rPr lang="en-US" dirty="0"/>
              <a:t>AI/Machine Learning Model Lifecycle</a:t>
            </a:r>
          </a:p>
        </p:txBody>
      </p:sp>
      <p:sp>
        <p:nvSpPr>
          <p:cNvPr id="32" name="Freeform 4">
            <a:extLst>
              <a:ext uri="{FF2B5EF4-FFF2-40B4-BE49-F238E27FC236}">
                <a16:creationId xmlns:a16="http://schemas.microsoft.com/office/drawing/2014/main" id="{FF7B5A6C-F503-9E70-BB44-33744036A2C7}"/>
              </a:ext>
            </a:extLst>
          </p:cNvPr>
          <p:cNvSpPr>
            <a:spLocks noChangeArrowheads="1"/>
          </p:cNvSpPr>
          <p:nvPr/>
        </p:nvSpPr>
        <p:spPr bwMode="auto">
          <a:xfrm rot="668581">
            <a:off x="4387494" y="2094237"/>
            <a:ext cx="731520" cy="1371600"/>
          </a:xfrm>
          <a:custGeom>
            <a:avLst/>
            <a:gdLst>
              <a:gd name="T0" fmla="*/ 2517 w 2792"/>
              <a:gd name="T1" fmla="*/ 1433 h 6350"/>
              <a:gd name="T2" fmla="*/ 2791 w 2792"/>
              <a:gd name="T3" fmla="*/ 0 h 6350"/>
              <a:gd name="T4" fmla="*/ 1413 w 2792"/>
              <a:gd name="T5" fmla="*/ 479 h 6350"/>
              <a:gd name="T6" fmla="*/ 1781 w 2792"/>
              <a:gd name="T7" fmla="*/ 798 h 6350"/>
              <a:gd name="T8" fmla="*/ 1781 w 2792"/>
              <a:gd name="T9" fmla="*/ 798 h 6350"/>
              <a:gd name="T10" fmla="*/ 91 w 2792"/>
              <a:gd name="T11" fmla="*/ 6349 h 6350"/>
              <a:gd name="T12" fmla="*/ 578 w 2792"/>
              <a:gd name="T13" fmla="*/ 6327 h 6350"/>
              <a:gd name="T14" fmla="*/ 578 w 2792"/>
              <a:gd name="T15" fmla="*/ 6327 h 6350"/>
              <a:gd name="T16" fmla="*/ 2151 w 2792"/>
              <a:gd name="T17" fmla="*/ 1117 h 6350"/>
              <a:gd name="T18" fmla="*/ 2517 w 2792"/>
              <a:gd name="T19" fmla="*/ 1433 h 6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92" h="6350">
                <a:moveTo>
                  <a:pt x="2517" y="1433"/>
                </a:moveTo>
                <a:lnTo>
                  <a:pt x="2791" y="0"/>
                </a:lnTo>
                <a:lnTo>
                  <a:pt x="1413" y="479"/>
                </a:lnTo>
                <a:lnTo>
                  <a:pt x="1781" y="798"/>
                </a:lnTo>
                <a:lnTo>
                  <a:pt x="1781" y="798"/>
                </a:lnTo>
                <a:cubicBezTo>
                  <a:pt x="598" y="2391"/>
                  <a:pt x="0" y="4355"/>
                  <a:pt x="91" y="6349"/>
                </a:cubicBezTo>
                <a:lnTo>
                  <a:pt x="578" y="6327"/>
                </a:lnTo>
                <a:lnTo>
                  <a:pt x="578" y="6327"/>
                </a:lnTo>
                <a:cubicBezTo>
                  <a:pt x="493" y="4457"/>
                  <a:pt x="1050" y="2615"/>
                  <a:pt x="2151" y="1117"/>
                </a:cubicBezTo>
                <a:lnTo>
                  <a:pt x="2517" y="1433"/>
                </a:lnTo>
              </a:path>
            </a:pathLst>
          </a:custGeom>
          <a:solidFill>
            <a:schemeClr val="accent1"/>
          </a:solidFill>
          <a:ln>
            <a:noFill/>
          </a:ln>
          <a:effectLst/>
        </p:spPr>
        <p:txBody>
          <a:bodyPr wrap="none" anchor="ctr"/>
          <a:lstStyle/>
          <a:p>
            <a:pPr defTabSz="554437"/>
            <a:endParaRPr lang="en-US" sz="3266" dirty="0">
              <a:solidFill>
                <a:srgbClr val="494949"/>
              </a:solidFill>
              <a:latin typeface="Roboto Condensed Light" panose="02000000000000000000" pitchFamily="2" charset="0"/>
            </a:endParaRPr>
          </a:p>
        </p:txBody>
      </p:sp>
      <p:sp>
        <p:nvSpPr>
          <p:cNvPr id="33" name="Freeform 4">
            <a:extLst>
              <a:ext uri="{FF2B5EF4-FFF2-40B4-BE49-F238E27FC236}">
                <a16:creationId xmlns:a16="http://schemas.microsoft.com/office/drawing/2014/main" id="{8C489317-BFA0-6942-2B67-DBD7A3931B23}"/>
              </a:ext>
            </a:extLst>
          </p:cNvPr>
          <p:cNvSpPr>
            <a:spLocks noChangeArrowheads="1"/>
          </p:cNvSpPr>
          <p:nvPr/>
        </p:nvSpPr>
        <p:spPr bwMode="auto">
          <a:xfrm rot="7531600">
            <a:off x="6429770" y="2141811"/>
            <a:ext cx="731520" cy="1371600"/>
          </a:xfrm>
          <a:custGeom>
            <a:avLst/>
            <a:gdLst>
              <a:gd name="T0" fmla="*/ 2517 w 2792"/>
              <a:gd name="T1" fmla="*/ 1433 h 6350"/>
              <a:gd name="T2" fmla="*/ 2791 w 2792"/>
              <a:gd name="T3" fmla="*/ 0 h 6350"/>
              <a:gd name="T4" fmla="*/ 1413 w 2792"/>
              <a:gd name="T5" fmla="*/ 479 h 6350"/>
              <a:gd name="T6" fmla="*/ 1781 w 2792"/>
              <a:gd name="T7" fmla="*/ 798 h 6350"/>
              <a:gd name="T8" fmla="*/ 1781 w 2792"/>
              <a:gd name="T9" fmla="*/ 798 h 6350"/>
              <a:gd name="T10" fmla="*/ 91 w 2792"/>
              <a:gd name="T11" fmla="*/ 6349 h 6350"/>
              <a:gd name="T12" fmla="*/ 578 w 2792"/>
              <a:gd name="T13" fmla="*/ 6327 h 6350"/>
              <a:gd name="T14" fmla="*/ 578 w 2792"/>
              <a:gd name="T15" fmla="*/ 6327 h 6350"/>
              <a:gd name="T16" fmla="*/ 2151 w 2792"/>
              <a:gd name="T17" fmla="*/ 1117 h 6350"/>
              <a:gd name="T18" fmla="*/ 2517 w 2792"/>
              <a:gd name="T19" fmla="*/ 1433 h 6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92" h="6350">
                <a:moveTo>
                  <a:pt x="2517" y="1433"/>
                </a:moveTo>
                <a:lnTo>
                  <a:pt x="2791" y="0"/>
                </a:lnTo>
                <a:lnTo>
                  <a:pt x="1413" y="479"/>
                </a:lnTo>
                <a:lnTo>
                  <a:pt x="1781" y="798"/>
                </a:lnTo>
                <a:lnTo>
                  <a:pt x="1781" y="798"/>
                </a:lnTo>
                <a:cubicBezTo>
                  <a:pt x="598" y="2391"/>
                  <a:pt x="0" y="4355"/>
                  <a:pt x="91" y="6349"/>
                </a:cubicBezTo>
                <a:lnTo>
                  <a:pt x="578" y="6327"/>
                </a:lnTo>
                <a:lnTo>
                  <a:pt x="578" y="6327"/>
                </a:lnTo>
                <a:cubicBezTo>
                  <a:pt x="493" y="4457"/>
                  <a:pt x="1050" y="2615"/>
                  <a:pt x="2151" y="1117"/>
                </a:cubicBezTo>
                <a:lnTo>
                  <a:pt x="2517" y="1433"/>
                </a:lnTo>
              </a:path>
            </a:pathLst>
          </a:custGeom>
          <a:solidFill>
            <a:schemeClr val="accent1"/>
          </a:solidFill>
          <a:ln>
            <a:noFill/>
          </a:ln>
          <a:effectLst/>
        </p:spPr>
        <p:txBody>
          <a:bodyPr wrap="none" anchor="ctr"/>
          <a:lstStyle/>
          <a:p>
            <a:pPr defTabSz="554437"/>
            <a:endParaRPr lang="en-US" sz="3266" dirty="0">
              <a:solidFill>
                <a:srgbClr val="494949"/>
              </a:solidFill>
              <a:latin typeface="Roboto Condensed Light" panose="02000000000000000000" pitchFamily="2" charset="0"/>
            </a:endParaRPr>
          </a:p>
        </p:txBody>
      </p:sp>
      <p:sp>
        <p:nvSpPr>
          <p:cNvPr id="34" name="Freeform 4">
            <a:extLst>
              <a:ext uri="{FF2B5EF4-FFF2-40B4-BE49-F238E27FC236}">
                <a16:creationId xmlns:a16="http://schemas.microsoft.com/office/drawing/2014/main" id="{BFDB3F0A-AFDF-C366-F162-29D05250F41F}"/>
              </a:ext>
            </a:extLst>
          </p:cNvPr>
          <p:cNvSpPr>
            <a:spLocks noChangeArrowheads="1"/>
          </p:cNvSpPr>
          <p:nvPr/>
        </p:nvSpPr>
        <p:spPr bwMode="auto">
          <a:xfrm rot="14901660">
            <a:off x="5257013" y="3815819"/>
            <a:ext cx="731520" cy="1371600"/>
          </a:xfrm>
          <a:custGeom>
            <a:avLst/>
            <a:gdLst>
              <a:gd name="T0" fmla="*/ 2517 w 2792"/>
              <a:gd name="T1" fmla="*/ 1433 h 6350"/>
              <a:gd name="T2" fmla="*/ 2791 w 2792"/>
              <a:gd name="T3" fmla="*/ 0 h 6350"/>
              <a:gd name="T4" fmla="*/ 1413 w 2792"/>
              <a:gd name="T5" fmla="*/ 479 h 6350"/>
              <a:gd name="T6" fmla="*/ 1781 w 2792"/>
              <a:gd name="T7" fmla="*/ 798 h 6350"/>
              <a:gd name="T8" fmla="*/ 1781 w 2792"/>
              <a:gd name="T9" fmla="*/ 798 h 6350"/>
              <a:gd name="T10" fmla="*/ 91 w 2792"/>
              <a:gd name="T11" fmla="*/ 6349 h 6350"/>
              <a:gd name="T12" fmla="*/ 578 w 2792"/>
              <a:gd name="T13" fmla="*/ 6327 h 6350"/>
              <a:gd name="T14" fmla="*/ 578 w 2792"/>
              <a:gd name="T15" fmla="*/ 6327 h 6350"/>
              <a:gd name="T16" fmla="*/ 2151 w 2792"/>
              <a:gd name="T17" fmla="*/ 1117 h 6350"/>
              <a:gd name="T18" fmla="*/ 2517 w 2792"/>
              <a:gd name="T19" fmla="*/ 1433 h 6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92" h="6350">
                <a:moveTo>
                  <a:pt x="2517" y="1433"/>
                </a:moveTo>
                <a:lnTo>
                  <a:pt x="2791" y="0"/>
                </a:lnTo>
                <a:lnTo>
                  <a:pt x="1413" y="479"/>
                </a:lnTo>
                <a:lnTo>
                  <a:pt x="1781" y="798"/>
                </a:lnTo>
                <a:lnTo>
                  <a:pt x="1781" y="798"/>
                </a:lnTo>
                <a:cubicBezTo>
                  <a:pt x="598" y="2391"/>
                  <a:pt x="0" y="4355"/>
                  <a:pt x="91" y="6349"/>
                </a:cubicBezTo>
                <a:lnTo>
                  <a:pt x="578" y="6327"/>
                </a:lnTo>
                <a:lnTo>
                  <a:pt x="578" y="6327"/>
                </a:lnTo>
                <a:cubicBezTo>
                  <a:pt x="493" y="4457"/>
                  <a:pt x="1050" y="2615"/>
                  <a:pt x="2151" y="1117"/>
                </a:cubicBezTo>
                <a:lnTo>
                  <a:pt x="2517" y="1433"/>
                </a:lnTo>
              </a:path>
            </a:pathLst>
          </a:custGeom>
          <a:solidFill>
            <a:srgbClr val="0070C0"/>
          </a:solidFill>
          <a:ln>
            <a:noFill/>
          </a:ln>
          <a:effectLst/>
        </p:spPr>
        <p:txBody>
          <a:bodyPr wrap="none" anchor="ctr"/>
          <a:lstStyle/>
          <a:p>
            <a:pPr defTabSz="554437"/>
            <a:endParaRPr lang="en-US" sz="3266" dirty="0">
              <a:solidFill>
                <a:srgbClr val="494949"/>
              </a:solidFill>
              <a:latin typeface="Roboto Condensed Light" panose="02000000000000000000" pitchFamily="2" charset="0"/>
            </a:endParaRPr>
          </a:p>
        </p:txBody>
      </p:sp>
      <p:sp>
        <p:nvSpPr>
          <p:cNvPr id="35" name="TextBox 34">
            <a:extLst>
              <a:ext uri="{FF2B5EF4-FFF2-40B4-BE49-F238E27FC236}">
                <a16:creationId xmlns:a16="http://schemas.microsoft.com/office/drawing/2014/main" id="{679B0DB9-5BF0-9B6C-0E7F-18ED6617CFDD}"/>
              </a:ext>
            </a:extLst>
          </p:cNvPr>
          <p:cNvSpPr txBox="1"/>
          <p:nvPr/>
        </p:nvSpPr>
        <p:spPr>
          <a:xfrm>
            <a:off x="3820000" y="3726482"/>
            <a:ext cx="1348194" cy="523220"/>
          </a:xfrm>
          <a:prstGeom prst="rect">
            <a:avLst/>
          </a:prstGeom>
          <a:noFill/>
        </p:spPr>
        <p:txBody>
          <a:bodyPr wrap="square" rtlCol="0" anchor="t" anchorCtr="0">
            <a:spAutoFit/>
          </a:bodyPr>
          <a:lstStyle/>
          <a:p>
            <a:pPr algn="ctr" defTabSz="554437"/>
            <a:r>
              <a:rPr lang="en-US" sz="1400" b="1" dirty="0">
                <a:solidFill>
                  <a:srgbClr val="494949"/>
                </a:solidFill>
                <a:latin typeface="Montserrat SemiBold" panose="00000700000000000000" pitchFamily="2" charset="0"/>
                <a:ea typeface="League Spartan" charset="0"/>
                <a:cs typeface="Poppins" pitchFamily="2" charset="77"/>
              </a:rPr>
              <a:t>Design Model</a:t>
            </a:r>
          </a:p>
        </p:txBody>
      </p:sp>
      <p:sp>
        <p:nvSpPr>
          <p:cNvPr id="36" name="TextBox 35">
            <a:extLst>
              <a:ext uri="{FF2B5EF4-FFF2-40B4-BE49-F238E27FC236}">
                <a16:creationId xmlns:a16="http://schemas.microsoft.com/office/drawing/2014/main" id="{771FDA4D-9F26-3BBD-93E0-FB9B39D61D68}"/>
              </a:ext>
            </a:extLst>
          </p:cNvPr>
          <p:cNvSpPr txBox="1"/>
          <p:nvPr/>
        </p:nvSpPr>
        <p:spPr>
          <a:xfrm>
            <a:off x="5047813" y="1652928"/>
            <a:ext cx="1348194" cy="307777"/>
          </a:xfrm>
          <a:prstGeom prst="rect">
            <a:avLst/>
          </a:prstGeom>
          <a:noFill/>
        </p:spPr>
        <p:txBody>
          <a:bodyPr wrap="square" rtlCol="0" anchor="t" anchorCtr="0">
            <a:spAutoFit/>
          </a:bodyPr>
          <a:lstStyle/>
          <a:p>
            <a:pPr algn="ctr" defTabSz="554437"/>
            <a:r>
              <a:rPr lang="en-US" sz="1400" b="1" dirty="0">
                <a:solidFill>
                  <a:srgbClr val="494949"/>
                </a:solidFill>
                <a:latin typeface="Montserrat SemiBold" panose="00000700000000000000" pitchFamily="2" charset="0"/>
                <a:ea typeface="League Spartan" charset="0"/>
                <a:cs typeface="Poppins" pitchFamily="2" charset="77"/>
              </a:rPr>
              <a:t>Train Model</a:t>
            </a:r>
          </a:p>
        </p:txBody>
      </p:sp>
      <p:sp>
        <p:nvSpPr>
          <p:cNvPr id="37" name="TextBox 36">
            <a:extLst>
              <a:ext uri="{FF2B5EF4-FFF2-40B4-BE49-F238E27FC236}">
                <a16:creationId xmlns:a16="http://schemas.microsoft.com/office/drawing/2014/main" id="{B5613292-1187-0F01-4C77-0007B9DA0202}"/>
              </a:ext>
            </a:extLst>
          </p:cNvPr>
          <p:cNvSpPr txBox="1"/>
          <p:nvPr/>
        </p:nvSpPr>
        <p:spPr>
          <a:xfrm>
            <a:off x="6278724" y="3771367"/>
            <a:ext cx="1348194" cy="523220"/>
          </a:xfrm>
          <a:prstGeom prst="rect">
            <a:avLst/>
          </a:prstGeom>
          <a:noFill/>
        </p:spPr>
        <p:txBody>
          <a:bodyPr wrap="square" rtlCol="0" anchor="t" anchorCtr="0">
            <a:spAutoFit/>
          </a:bodyPr>
          <a:lstStyle/>
          <a:p>
            <a:pPr algn="ctr" defTabSz="554437"/>
            <a:r>
              <a:rPr lang="en-US" sz="1400" b="1" dirty="0">
                <a:solidFill>
                  <a:srgbClr val="494949"/>
                </a:solidFill>
                <a:latin typeface="Montserrat SemiBold" panose="00000700000000000000" pitchFamily="2" charset="0"/>
                <a:ea typeface="League Spartan" charset="0"/>
                <a:cs typeface="Poppins" pitchFamily="2" charset="77"/>
              </a:rPr>
              <a:t>Evaluate Model</a:t>
            </a:r>
          </a:p>
        </p:txBody>
      </p:sp>
      <p:sp>
        <p:nvSpPr>
          <p:cNvPr id="38" name="Up Arrow 48">
            <a:extLst>
              <a:ext uri="{FF2B5EF4-FFF2-40B4-BE49-F238E27FC236}">
                <a16:creationId xmlns:a16="http://schemas.microsoft.com/office/drawing/2014/main" id="{9CCF04A9-F1A0-5FE5-AAE2-2206BEE25703}"/>
              </a:ext>
            </a:extLst>
          </p:cNvPr>
          <p:cNvSpPr/>
          <p:nvPr/>
        </p:nvSpPr>
        <p:spPr>
          <a:xfrm rot="5400000">
            <a:off x="3318765" y="3085279"/>
            <a:ext cx="293220" cy="709748"/>
          </a:xfrm>
          <a:prstGeom prst="up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54437"/>
            <a:endParaRPr lang="en-US" sz="900" dirty="0">
              <a:solidFill>
                <a:srgbClr val="FFFFFF"/>
              </a:solidFill>
              <a:latin typeface="Roboto Condensed Light" panose="02000000000000000000" pitchFamily="2" charset="0"/>
            </a:endParaRPr>
          </a:p>
        </p:txBody>
      </p:sp>
      <p:sp>
        <p:nvSpPr>
          <p:cNvPr id="39" name="TextBox 38">
            <a:extLst>
              <a:ext uri="{FF2B5EF4-FFF2-40B4-BE49-F238E27FC236}">
                <a16:creationId xmlns:a16="http://schemas.microsoft.com/office/drawing/2014/main" id="{B305C972-53B5-BC6C-AEF0-33C022B6E3E1}"/>
              </a:ext>
            </a:extLst>
          </p:cNvPr>
          <p:cNvSpPr txBox="1"/>
          <p:nvPr/>
        </p:nvSpPr>
        <p:spPr>
          <a:xfrm>
            <a:off x="1952282" y="2989982"/>
            <a:ext cx="1280119" cy="738664"/>
          </a:xfrm>
          <a:prstGeom prst="rect">
            <a:avLst/>
          </a:prstGeom>
          <a:noFill/>
        </p:spPr>
        <p:txBody>
          <a:bodyPr wrap="square" rtlCol="0" anchor="t" anchorCtr="0">
            <a:spAutoFit/>
          </a:bodyPr>
          <a:lstStyle/>
          <a:p>
            <a:pPr algn="ctr" defTabSz="554437"/>
            <a:r>
              <a:rPr lang="en-US" sz="1400" b="1" dirty="0">
                <a:solidFill>
                  <a:srgbClr val="494949"/>
                </a:solidFill>
                <a:latin typeface="Montserrat SemiBold" panose="00000700000000000000" pitchFamily="2" charset="0"/>
                <a:ea typeface="League Spartan" charset="0"/>
                <a:cs typeface="Poppins" pitchFamily="2" charset="77"/>
              </a:rPr>
              <a:t>Gather and Prepare Data</a:t>
            </a:r>
          </a:p>
        </p:txBody>
      </p:sp>
      <p:sp>
        <p:nvSpPr>
          <p:cNvPr id="40" name="Up Arrow 48">
            <a:extLst>
              <a:ext uri="{FF2B5EF4-FFF2-40B4-BE49-F238E27FC236}">
                <a16:creationId xmlns:a16="http://schemas.microsoft.com/office/drawing/2014/main" id="{46F16A78-BFC8-E51B-5A97-10086EF85EDB}"/>
              </a:ext>
            </a:extLst>
          </p:cNvPr>
          <p:cNvSpPr/>
          <p:nvPr/>
        </p:nvSpPr>
        <p:spPr>
          <a:xfrm rot="5400000">
            <a:off x="1577246" y="3085279"/>
            <a:ext cx="293220" cy="709748"/>
          </a:xfrm>
          <a:prstGeom prst="up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54437"/>
            <a:endParaRPr lang="en-US" sz="900" dirty="0">
              <a:solidFill>
                <a:srgbClr val="FFFFFF"/>
              </a:solidFill>
              <a:latin typeface="Roboto Condensed Light" panose="02000000000000000000" pitchFamily="2" charset="0"/>
            </a:endParaRPr>
          </a:p>
        </p:txBody>
      </p:sp>
      <p:sp>
        <p:nvSpPr>
          <p:cNvPr id="41" name="TextBox 40">
            <a:extLst>
              <a:ext uri="{FF2B5EF4-FFF2-40B4-BE49-F238E27FC236}">
                <a16:creationId xmlns:a16="http://schemas.microsoft.com/office/drawing/2014/main" id="{21E5D980-CA83-30FB-EA93-03FE803A4715}"/>
              </a:ext>
            </a:extLst>
          </p:cNvPr>
          <p:cNvSpPr txBox="1"/>
          <p:nvPr/>
        </p:nvSpPr>
        <p:spPr>
          <a:xfrm>
            <a:off x="75983" y="2875176"/>
            <a:ext cx="1231549" cy="954107"/>
          </a:xfrm>
          <a:prstGeom prst="rect">
            <a:avLst/>
          </a:prstGeom>
          <a:noFill/>
        </p:spPr>
        <p:txBody>
          <a:bodyPr wrap="square" rtlCol="0" anchor="t" anchorCtr="0">
            <a:spAutoFit/>
          </a:bodyPr>
          <a:lstStyle/>
          <a:p>
            <a:pPr algn="ctr" defTabSz="554437"/>
            <a:r>
              <a:rPr lang="en-US" sz="1400" b="1" dirty="0">
                <a:solidFill>
                  <a:srgbClr val="494949"/>
                </a:solidFill>
                <a:latin typeface="Montserrat SemiBold" panose="00000700000000000000" pitchFamily="2" charset="0"/>
                <a:ea typeface="League Spartan" charset="0"/>
                <a:cs typeface="Poppins" pitchFamily="2" charset="77"/>
              </a:rPr>
              <a:t>Define Business Objectives for AI</a:t>
            </a:r>
          </a:p>
        </p:txBody>
      </p:sp>
      <p:sp>
        <p:nvSpPr>
          <p:cNvPr id="42" name="TextBox 41">
            <a:extLst>
              <a:ext uri="{FF2B5EF4-FFF2-40B4-BE49-F238E27FC236}">
                <a16:creationId xmlns:a16="http://schemas.microsoft.com/office/drawing/2014/main" id="{AC1834C8-E691-645E-2576-0D95C560071A}"/>
              </a:ext>
            </a:extLst>
          </p:cNvPr>
          <p:cNvSpPr txBox="1"/>
          <p:nvPr/>
        </p:nvSpPr>
        <p:spPr>
          <a:xfrm>
            <a:off x="4921468" y="2960188"/>
            <a:ext cx="1529581" cy="523220"/>
          </a:xfrm>
          <a:prstGeom prst="rect">
            <a:avLst/>
          </a:prstGeom>
          <a:noFill/>
        </p:spPr>
        <p:txBody>
          <a:bodyPr wrap="square" rtlCol="0" anchor="t" anchorCtr="0">
            <a:spAutoFit/>
          </a:bodyPr>
          <a:lstStyle/>
          <a:p>
            <a:pPr algn="ctr" defTabSz="554437"/>
            <a:r>
              <a:rPr lang="en-US" sz="1400" b="1" dirty="0">
                <a:solidFill>
                  <a:srgbClr val="494949"/>
                </a:solidFill>
                <a:latin typeface="Montserrat SemiBold" panose="00000700000000000000" pitchFamily="2" charset="0"/>
                <a:ea typeface="League Spartan" charset="0"/>
                <a:cs typeface="Poppins" pitchFamily="2" charset="77"/>
              </a:rPr>
              <a:t>Model Development</a:t>
            </a:r>
          </a:p>
        </p:txBody>
      </p:sp>
      <p:sp>
        <p:nvSpPr>
          <p:cNvPr id="43" name="Up Arrow 48">
            <a:extLst>
              <a:ext uri="{FF2B5EF4-FFF2-40B4-BE49-F238E27FC236}">
                <a16:creationId xmlns:a16="http://schemas.microsoft.com/office/drawing/2014/main" id="{F2D85856-D359-0EC9-E0AD-0C611680E6EA}"/>
              </a:ext>
            </a:extLst>
          </p:cNvPr>
          <p:cNvSpPr/>
          <p:nvPr/>
        </p:nvSpPr>
        <p:spPr>
          <a:xfrm rot="5400000">
            <a:off x="9323044" y="3085279"/>
            <a:ext cx="293220" cy="709748"/>
          </a:xfrm>
          <a:prstGeom prst="up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54437"/>
            <a:endParaRPr lang="en-US" sz="900" dirty="0">
              <a:solidFill>
                <a:srgbClr val="FFFFFF"/>
              </a:solidFill>
              <a:latin typeface="Roboto Condensed Light" panose="02000000000000000000" pitchFamily="2" charset="0"/>
            </a:endParaRPr>
          </a:p>
        </p:txBody>
      </p:sp>
      <p:sp>
        <p:nvSpPr>
          <p:cNvPr id="44" name="TextBox 43">
            <a:extLst>
              <a:ext uri="{FF2B5EF4-FFF2-40B4-BE49-F238E27FC236}">
                <a16:creationId xmlns:a16="http://schemas.microsoft.com/office/drawing/2014/main" id="{6407BDB8-D056-4F6B-BCA3-1F5D6C96359C}"/>
              </a:ext>
            </a:extLst>
          </p:cNvPr>
          <p:cNvSpPr txBox="1"/>
          <p:nvPr/>
        </p:nvSpPr>
        <p:spPr>
          <a:xfrm>
            <a:off x="8123904" y="2875176"/>
            <a:ext cx="982804" cy="954107"/>
          </a:xfrm>
          <a:prstGeom prst="rect">
            <a:avLst/>
          </a:prstGeom>
          <a:noFill/>
        </p:spPr>
        <p:txBody>
          <a:bodyPr wrap="square" rtlCol="0" anchor="t" anchorCtr="0">
            <a:spAutoFit/>
          </a:bodyPr>
          <a:lstStyle/>
          <a:p>
            <a:pPr algn="ctr" defTabSz="554437"/>
            <a:r>
              <a:rPr lang="en-US" sz="1400" b="1" dirty="0">
                <a:solidFill>
                  <a:srgbClr val="494949"/>
                </a:solidFill>
                <a:latin typeface="Montserrat SemiBold" panose="00000700000000000000" pitchFamily="2" charset="0"/>
                <a:ea typeface="League Spartan" charset="0"/>
                <a:cs typeface="Poppins" pitchFamily="2" charset="77"/>
              </a:rPr>
              <a:t>Version and Deploy Model</a:t>
            </a:r>
          </a:p>
        </p:txBody>
      </p:sp>
      <p:sp>
        <p:nvSpPr>
          <p:cNvPr id="45" name="Up Arrow 48">
            <a:extLst>
              <a:ext uri="{FF2B5EF4-FFF2-40B4-BE49-F238E27FC236}">
                <a16:creationId xmlns:a16="http://schemas.microsoft.com/office/drawing/2014/main" id="{98DE9949-87F8-BE66-2ACA-45B2BBCAE7B9}"/>
              </a:ext>
            </a:extLst>
          </p:cNvPr>
          <p:cNvSpPr/>
          <p:nvPr/>
        </p:nvSpPr>
        <p:spPr>
          <a:xfrm rot="5400000">
            <a:off x="7581525" y="3085279"/>
            <a:ext cx="293220" cy="709748"/>
          </a:xfrm>
          <a:prstGeom prst="up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54437"/>
            <a:endParaRPr lang="en-US" sz="900" dirty="0">
              <a:solidFill>
                <a:srgbClr val="FFFFFF"/>
              </a:solidFill>
              <a:latin typeface="Roboto Condensed Light" panose="02000000000000000000" pitchFamily="2" charset="0"/>
            </a:endParaRPr>
          </a:p>
        </p:txBody>
      </p:sp>
      <p:sp>
        <p:nvSpPr>
          <p:cNvPr id="46" name="TextBox 45">
            <a:extLst>
              <a:ext uri="{FF2B5EF4-FFF2-40B4-BE49-F238E27FC236}">
                <a16:creationId xmlns:a16="http://schemas.microsoft.com/office/drawing/2014/main" id="{C4D22C33-2AE0-094C-0651-430AE81C7F54}"/>
              </a:ext>
            </a:extLst>
          </p:cNvPr>
          <p:cNvSpPr txBox="1"/>
          <p:nvPr/>
        </p:nvSpPr>
        <p:spPr>
          <a:xfrm>
            <a:off x="9900728" y="2998287"/>
            <a:ext cx="1294686" cy="738664"/>
          </a:xfrm>
          <a:prstGeom prst="rect">
            <a:avLst/>
          </a:prstGeom>
          <a:noFill/>
        </p:spPr>
        <p:txBody>
          <a:bodyPr wrap="square" rtlCol="0" anchor="t" anchorCtr="0">
            <a:spAutoFit/>
          </a:bodyPr>
          <a:lstStyle/>
          <a:p>
            <a:pPr algn="ctr" defTabSz="554437"/>
            <a:r>
              <a:rPr lang="en-US" sz="1400" b="1" dirty="0">
                <a:solidFill>
                  <a:srgbClr val="494949"/>
                </a:solidFill>
                <a:latin typeface="Montserrat SemiBold" panose="00000700000000000000" pitchFamily="2" charset="0"/>
                <a:ea typeface="League Spartan" charset="0"/>
                <a:cs typeface="Poppins" pitchFamily="2" charset="77"/>
              </a:rPr>
              <a:t>Monitor Model in Production</a:t>
            </a:r>
          </a:p>
        </p:txBody>
      </p:sp>
      <p:cxnSp>
        <p:nvCxnSpPr>
          <p:cNvPr id="47" name="Elbow Connector 26">
            <a:extLst>
              <a:ext uri="{FF2B5EF4-FFF2-40B4-BE49-F238E27FC236}">
                <a16:creationId xmlns:a16="http://schemas.microsoft.com/office/drawing/2014/main" id="{11D506D9-A6B3-0655-1B72-5715423136F0}"/>
              </a:ext>
            </a:extLst>
          </p:cNvPr>
          <p:cNvCxnSpPr>
            <a:cxnSpLocks/>
            <a:endCxn id="36" idx="0"/>
          </p:cNvCxnSpPr>
          <p:nvPr/>
        </p:nvCxnSpPr>
        <p:spPr>
          <a:xfrm rot="10800000">
            <a:off x="5721911" y="1652928"/>
            <a:ext cx="4808695" cy="1227368"/>
          </a:xfrm>
          <a:prstGeom prst="bentConnector4">
            <a:avLst>
              <a:gd name="adj1" fmla="val 356"/>
              <a:gd name="adj2" fmla="val 118625"/>
            </a:avLst>
          </a:prstGeom>
          <a:ln w="38100">
            <a:solidFill>
              <a:srgbClr val="717171"/>
            </a:solidFill>
            <a:tailEnd type="arrow"/>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C4A74D44-EF09-1E1F-CA50-6266788842FF}"/>
              </a:ext>
            </a:extLst>
          </p:cNvPr>
          <p:cNvSpPr txBox="1"/>
          <p:nvPr/>
        </p:nvSpPr>
        <p:spPr>
          <a:xfrm>
            <a:off x="7804681" y="1218380"/>
            <a:ext cx="1664973" cy="523220"/>
          </a:xfrm>
          <a:prstGeom prst="rect">
            <a:avLst/>
          </a:prstGeom>
          <a:solidFill>
            <a:schemeClr val="accent1">
              <a:lumMod val="20000"/>
              <a:lumOff val="80000"/>
            </a:schemeClr>
          </a:solidFill>
        </p:spPr>
        <p:txBody>
          <a:bodyPr wrap="square" rtlCol="0" anchor="t" anchorCtr="0">
            <a:spAutoFit/>
          </a:bodyPr>
          <a:lstStyle/>
          <a:p>
            <a:pPr algn="ctr" defTabSz="554437"/>
            <a:r>
              <a:rPr lang="en-US" sz="1400" b="1" dirty="0">
                <a:solidFill>
                  <a:srgbClr val="494949"/>
                </a:solidFill>
                <a:latin typeface="Montserrat SemiBold" panose="00000700000000000000" pitchFamily="2" charset="0"/>
                <a:ea typeface="League Spartan" charset="0"/>
                <a:cs typeface="Poppins" pitchFamily="2" charset="77"/>
              </a:rPr>
              <a:t>Retrain or Update Model</a:t>
            </a:r>
          </a:p>
        </p:txBody>
      </p:sp>
      <p:cxnSp>
        <p:nvCxnSpPr>
          <p:cNvPr id="49" name="Elbow Connector 30">
            <a:extLst>
              <a:ext uri="{FF2B5EF4-FFF2-40B4-BE49-F238E27FC236}">
                <a16:creationId xmlns:a16="http://schemas.microsoft.com/office/drawing/2014/main" id="{A082C3A0-F020-D952-B487-3596C6F488CD}"/>
              </a:ext>
            </a:extLst>
          </p:cNvPr>
          <p:cNvCxnSpPr>
            <a:cxnSpLocks/>
            <a:endCxn id="39" idx="2"/>
          </p:cNvCxnSpPr>
          <p:nvPr/>
        </p:nvCxnSpPr>
        <p:spPr>
          <a:xfrm rot="10800000">
            <a:off x="2592343" y="3728646"/>
            <a:ext cx="2018393" cy="764674"/>
          </a:xfrm>
          <a:prstGeom prst="bentConnector2">
            <a:avLst/>
          </a:prstGeom>
          <a:ln w="38100">
            <a:solidFill>
              <a:srgbClr val="717171"/>
            </a:solidFill>
            <a:tailEnd type="arrow"/>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74CE77BF-B4DB-9D36-A16F-8C30CA6AA8E2}"/>
              </a:ext>
            </a:extLst>
          </p:cNvPr>
          <p:cNvSpPr txBox="1"/>
          <p:nvPr/>
        </p:nvSpPr>
        <p:spPr>
          <a:xfrm>
            <a:off x="2829034" y="4226359"/>
            <a:ext cx="1221693" cy="523220"/>
          </a:xfrm>
          <a:prstGeom prst="rect">
            <a:avLst/>
          </a:prstGeom>
          <a:solidFill>
            <a:schemeClr val="accent1">
              <a:lumMod val="20000"/>
              <a:lumOff val="80000"/>
            </a:schemeClr>
          </a:solidFill>
        </p:spPr>
        <p:txBody>
          <a:bodyPr wrap="square" rtlCol="0" anchor="t" anchorCtr="0">
            <a:spAutoFit/>
          </a:bodyPr>
          <a:lstStyle/>
          <a:p>
            <a:pPr algn="ctr" defTabSz="554437"/>
            <a:r>
              <a:rPr lang="en-US" sz="1400" b="1" dirty="0">
                <a:solidFill>
                  <a:srgbClr val="494949"/>
                </a:solidFill>
                <a:latin typeface="Montserrat SemiBold" panose="00000700000000000000" pitchFamily="2" charset="0"/>
                <a:ea typeface="League Spartan" charset="0"/>
                <a:cs typeface="Poppins" pitchFamily="2" charset="77"/>
              </a:rPr>
              <a:t>Data Update</a:t>
            </a:r>
          </a:p>
        </p:txBody>
      </p:sp>
      <p:cxnSp>
        <p:nvCxnSpPr>
          <p:cNvPr id="51" name="Elbow Connector 30">
            <a:extLst>
              <a:ext uri="{FF2B5EF4-FFF2-40B4-BE49-F238E27FC236}">
                <a16:creationId xmlns:a16="http://schemas.microsoft.com/office/drawing/2014/main" id="{A6C8961D-3588-3E58-EC04-23C0F5AF4B1C}"/>
              </a:ext>
            </a:extLst>
          </p:cNvPr>
          <p:cNvCxnSpPr>
            <a:cxnSpLocks/>
            <a:stCxn id="46" idx="2"/>
            <a:endCxn id="41" idx="2"/>
          </p:cNvCxnSpPr>
          <p:nvPr/>
        </p:nvCxnSpPr>
        <p:spPr>
          <a:xfrm rot="5400000">
            <a:off x="5573749" y="-1145039"/>
            <a:ext cx="92332" cy="9856313"/>
          </a:xfrm>
          <a:prstGeom prst="bentConnector3">
            <a:avLst>
              <a:gd name="adj1" fmla="val 1650663"/>
            </a:avLst>
          </a:prstGeom>
          <a:ln w="38100">
            <a:solidFill>
              <a:srgbClr val="717171"/>
            </a:solidFill>
            <a:tailEnd type="arrow"/>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32960235-EDC6-5A11-4F79-0A9E25ED7614}"/>
              </a:ext>
            </a:extLst>
          </p:cNvPr>
          <p:cNvSpPr txBox="1"/>
          <p:nvPr/>
        </p:nvSpPr>
        <p:spPr>
          <a:xfrm>
            <a:off x="6731154" y="4927967"/>
            <a:ext cx="2042580" cy="523220"/>
          </a:xfrm>
          <a:prstGeom prst="rect">
            <a:avLst/>
          </a:prstGeom>
          <a:solidFill>
            <a:schemeClr val="accent1">
              <a:lumMod val="20000"/>
              <a:lumOff val="80000"/>
            </a:schemeClr>
          </a:solidFill>
        </p:spPr>
        <p:txBody>
          <a:bodyPr wrap="square" rtlCol="0" anchor="t" anchorCtr="0">
            <a:spAutoFit/>
          </a:bodyPr>
          <a:lstStyle/>
          <a:p>
            <a:pPr algn="ctr" defTabSz="554437"/>
            <a:r>
              <a:rPr lang="en-US" sz="1400" b="1" dirty="0">
                <a:solidFill>
                  <a:srgbClr val="494949"/>
                </a:solidFill>
                <a:latin typeface="Montserrat SemiBold" panose="00000700000000000000" pitchFamily="2" charset="0"/>
                <a:ea typeface="League Spartan" charset="0"/>
                <a:cs typeface="Poppins" pitchFamily="2" charset="77"/>
              </a:rPr>
              <a:t>Clarify Business Objectives</a:t>
            </a:r>
          </a:p>
        </p:txBody>
      </p:sp>
      <p:sp>
        <p:nvSpPr>
          <p:cNvPr id="53" name="Freeform 3">
            <a:extLst>
              <a:ext uri="{FF2B5EF4-FFF2-40B4-BE49-F238E27FC236}">
                <a16:creationId xmlns:a16="http://schemas.microsoft.com/office/drawing/2014/main" id="{44D91579-F064-62E8-D15A-2E68AA6ADBD5}"/>
              </a:ext>
            </a:extLst>
          </p:cNvPr>
          <p:cNvSpPr/>
          <p:nvPr/>
        </p:nvSpPr>
        <p:spPr>
          <a:xfrm rot="5606359" flipH="1">
            <a:off x="10613588" y="3028288"/>
            <a:ext cx="1355980" cy="823729"/>
          </a:xfrm>
          <a:custGeom>
            <a:avLst/>
            <a:gdLst>
              <a:gd name="connsiteX0" fmla="*/ 3441125 w 4406136"/>
              <a:gd name="connsiteY0" fmla="*/ 322111 h 3211894"/>
              <a:gd name="connsiteX1" fmla="*/ 2352747 w 4406136"/>
              <a:gd name="connsiteY1" fmla="*/ 130 h 3211894"/>
              <a:gd name="connsiteX2" fmla="*/ 1449382 w 4406136"/>
              <a:gd name="connsiteY2" fmla="*/ 195931 h 3211894"/>
              <a:gd name="connsiteX3" fmla="*/ 257686 w 4406136"/>
              <a:gd name="connsiteY3" fmla="*/ 2200233 h 3211894"/>
              <a:gd name="connsiteX4" fmla="*/ 0 w 4406136"/>
              <a:gd name="connsiteY4" fmla="*/ 2272886 h 3211894"/>
              <a:gd name="connsiteX5" fmla="*/ 521705 w 4406136"/>
              <a:gd name="connsiteY5" fmla="*/ 2584660 h 3211894"/>
              <a:gd name="connsiteX6" fmla="*/ 904866 w 4406136"/>
              <a:gd name="connsiteY6" fmla="*/ 2017763 h 3211894"/>
              <a:gd name="connsiteX7" fmla="*/ 648396 w 4406136"/>
              <a:gd name="connsiteY7" fmla="*/ 2090074 h 3211894"/>
              <a:gd name="connsiteX8" fmla="*/ 1675942 w 4406136"/>
              <a:gd name="connsiteY8" fmla="*/ 526837 h 3211894"/>
              <a:gd name="connsiteX9" fmla="*/ 3512331 w 4406136"/>
              <a:gd name="connsiteY9" fmla="*/ 879985 h 3211894"/>
              <a:gd name="connsiteX10" fmla="*/ 3885459 w 4406136"/>
              <a:gd name="connsiteY10" fmla="*/ 2713379 h 3211894"/>
              <a:gd name="connsiteX11" fmla="*/ 3648724 w 4406136"/>
              <a:gd name="connsiteY11" fmla="*/ 3117583 h 3211894"/>
              <a:gd name="connsiteX12" fmla="*/ 3609582 w 4406136"/>
              <a:gd name="connsiteY12" fmla="*/ 3163644 h 3211894"/>
              <a:gd name="connsiteX13" fmla="*/ 3739619 w 4406136"/>
              <a:gd name="connsiteY13" fmla="*/ 3169790 h 3211894"/>
              <a:gd name="connsiteX14" fmla="*/ 3909073 w 4406136"/>
              <a:gd name="connsiteY14" fmla="*/ 3187147 h 3211894"/>
              <a:gd name="connsiteX15" fmla="*/ 4065138 w 4406136"/>
              <a:gd name="connsiteY15" fmla="*/ 3211894 h 3211894"/>
              <a:gd name="connsiteX16" fmla="*/ 4122498 w 4406136"/>
              <a:gd name="connsiteY16" fmla="*/ 3121697 h 3211894"/>
              <a:gd name="connsiteX17" fmla="*/ 4260331 w 4406136"/>
              <a:gd name="connsiteY17" fmla="*/ 2838450 h 3211894"/>
              <a:gd name="connsiteX18" fmla="*/ 3751406 w 4406136"/>
              <a:gd name="connsiteY18" fmla="*/ 562614 h 3211894"/>
              <a:gd name="connsiteX19" fmla="*/ 3441125 w 4406136"/>
              <a:gd name="connsiteY19" fmla="*/ 322111 h 3211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406136" h="3211894">
                <a:moveTo>
                  <a:pt x="3441125" y="322111"/>
                </a:moveTo>
                <a:cubicBezTo>
                  <a:pt x="3112743" y="114110"/>
                  <a:pt x="2735034" y="4407"/>
                  <a:pt x="2352747" y="130"/>
                </a:cubicBezTo>
                <a:cubicBezTo>
                  <a:pt x="2046918" y="-3292"/>
                  <a:pt x="1738159" y="60758"/>
                  <a:pt x="1449382" y="195931"/>
                </a:cubicBezTo>
                <a:cubicBezTo>
                  <a:pt x="678586" y="556732"/>
                  <a:pt x="206239" y="1351167"/>
                  <a:pt x="257686" y="2200233"/>
                </a:cubicBezTo>
                <a:lnTo>
                  <a:pt x="0" y="2272886"/>
                </a:lnTo>
                <a:lnTo>
                  <a:pt x="521705" y="2584660"/>
                </a:lnTo>
                <a:lnTo>
                  <a:pt x="904866" y="2017763"/>
                </a:lnTo>
                <a:lnTo>
                  <a:pt x="648396" y="2090074"/>
                </a:lnTo>
                <a:cubicBezTo>
                  <a:pt x="642211" y="1409080"/>
                  <a:pt x="1048025" y="791703"/>
                  <a:pt x="1675942" y="526837"/>
                </a:cubicBezTo>
                <a:cubicBezTo>
                  <a:pt x="2303179" y="262258"/>
                  <a:pt x="3028188" y="401682"/>
                  <a:pt x="3512331" y="879985"/>
                </a:cubicBezTo>
                <a:cubicBezTo>
                  <a:pt x="3997207" y="1359013"/>
                  <a:pt x="4144588" y="2083180"/>
                  <a:pt x="3885459" y="2713379"/>
                </a:cubicBezTo>
                <a:cubicBezTo>
                  <a:pt x="3824790" y="2860925"/>
                  <a:pt x="3744648" y="2996485"/>
                  <a:pt x="3648724" y="3117583"/>
                </a:cubicBezTo>
                <a:lnTo>
                  <a:pt x="3609582" y="3163644"/>
                </a:lnTo>
                <a:lnTo>
                  <a:pt x="3739619" y="3169790"/>
                </a:lnTo>
                <a:cubicBezTo>
                  <a:pt x="3796130" y="3174012"/>
                  <a:pt x="3852636" y="3179792"/>
                  <a:pt x="3909073" y="3187147"/>
                </a:cubicBezTo>
                <a:lnTo>
                  <a:pt x="4065138" y="3211894"/>
                </a:lnTo>
                <a:lnTo>
                  <a:pt x="4122498" y="3121697"/>
                </a:lnTo>
                <a:cubicBezTo>
                  <a:pt x="4175013" y="3031836"/>
                  <a:pt x="4221195" y="2937259"/>
                  <a:pt x="4260331" y="2838450"/>
                </a:cubicBezTo>
                <a:cubicBezTo>
                  <a:pt x="4573688" y="2047315"/>
                  <a:pt x="4371950" y="1145172"/>
                  <a:pt x="3751406" y="562614"/>
                </a:cubicBezTo>
                <a:cubicBezTo>
                  <a:pt x="3654564" y="471700"/>
                  <a:pt x="3550586" y="391445"/>
                  <a:pt x="3441125" y="322111"/>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Roboto Condensed Light" panose="02000000000000000000" pitchFamily="2" charset="0"/>
            </a:endParaRPr>
          </a:p>
        </p:txBody>
      </p:sp>
      <p:sp>
        <p:nvSpPr>
          <p:cNvPr id="54" name="TextBox 53">
            <a:extLst>
              <a:ext uri="{FF2B5EF4-FFF2-40B4-BE49-F238E27FC236}">
                <a16:creationId xmlns:a16="http://schemas.microsoft.com/office/drawing/2014/main" id="{F43B08A6-F1BC-8E0B-B070-615EF1A59009}"/>
              </a:ext>
            </a:extLst>
          </p:cNvPr>
          <p:cNvSpPr txBox="1"/>
          <p:nvPr/>
        </p:nvSpPr>
        <p:spPr>
          <a:xfrm rot="5168054">
            <a:off x="10814191" y="3249459"/>
            <a:ext cx="1077720" cy="307777"/>
          </a:xfrm>
          <a:prstGeom prst="rect">
            <a:avLst/>
          </a:prstGeom>
          <a:noFill/>
        </p:spPr>
        <p:txBody>
          <a:bodyPr wrap="square" rtlCol="0" anchor="t" anchorCtr="0">
            <a:spAutoFit/>
          </a:bodyPr>
          <a:lstStyle/>
          <a:p>
            <a:pPr algn="ctr" defTabSz="554437"/>
            <a:r>
              <a:rPr lang="en-US" sz="1400" b="1" dirty="0">
                <a:solidFill>
                  <a:srgbClr val="494949"/>
                </a:solidFill>
                <a:latin typeface="Montserrat SemiBold" panose="00000700000000000000" pitchFamily="2" charset="0"/>
                <a:ea typeface="League Spartan" charset="0"/>
                <a:cs typeface="Poppins" pitchFamily="2" charset="77"/>
              </a:rPr>
              <a:t>Learning</a:t>
            </a:r>
          </a:p>
        </p:txBody>
      </p:sp>
      <p:grpSp>
        <p:nvGrpSpPr>
          <p:cNvPr id="28" name="Group 27">
            <a:extLst>
              <a:ext uri="{FF2B5EF4-FFF2-40B4-BE49-F238E27FC236}">
                <a16:creationId xmlns:a16="http://schemas.microsoft.com/office/drawing/2014/main" id="{1A734018-7C7B-134D-4660-C1CE2C5BD963}"/>
              </a:ext>
            </a:extLst>
          </p:cNvPr>
          <p:cNvGrpSpPr/>
          <p:nvPr/>
        </p:nvGrpSpPr>
        <p:grpSpPr>
          <a:xfrm>
            <a:off x="2600413" y="5951606"/>
            <a:ext cx="6480001" cy="785102"/>
            <a:chOff x="6353842" y="3127250"/>
            <a:chExt cx="3862145" cy="1599528"/>
          </a:xfrm>
        </p:grpSpPr>
        <p:sp>
          <p:nvSpPr>
            <p:cNvPr id="29" name="Rectangle 28">
              <a:extLst>
                <a:ext uri="{FF2B5EF4-FFF2-40B4-BE49-F238E27FC236}">
                  <a16:creationId xmlns:a16="http://schemas.microsoft.com/office/drawing/2014/main" id="{E0B76C6F-1195-917B-6EC5-659BDBA36FEF}"/>
                </a:ext>
              </a:extLst>
            </p:cNvPr>
            <p:cNvSpPr/>
            <p:nvPr/>
          </p:nvSpPr>
          <p:spPr>
            <a:xfrm>
              <a:off x="6406858" y="3294368"/>
              <a:ext cx="3765591" cy="1259486"/>
            </a:xfrm>
            <a:prstGeom prst="rect">
              <a:avLst/>
            </a:prstGeom>
            <a:gradFill>
              <a:gsLst>
                <a:gs pos="0">
                  <a:srgbClr val="2576B7"/>
                </a:gs>
                <a:gs pos="100000">
                  <a:schemeClr val="accent1">
                    <a:lumMod val="60000"/>
                    <a:lumOff val="40000"/>
                  </a:schemeClr>
                </a:gs>
              </a:gsLst>
              <a:lin ang="2700000" scaled="0"/>
            </a:gradFill>
            <a:ln w="187325" cmpd="thinThick">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ctr">
              <a:noAutofit/>
            </a:bodyPr>
            <a:lstStyle/>
            <a:p>
              <a:pPr>
                <a:spcBef>
                  <a:spcPts val="800"/>
                </a:spcBef>
              </a:pPr>
              <a:r>
                <a:rPr lang="en-US" sz="1600" b="1" dirty="0">
                  <a:solidFill>
                    <a:schemeClr val="bg1"/>
                  </a:solidFill>
                  <a:latin typeface="Montserrat SemiBold" pitchFamily="2" charset="77"/>
                </a:rPr>
                <a:t>Info-Tech Insight</a:t>
              </a:r>
            </a:p>
            <a:p>
              <a:pPr>
                <a:lnSpc>
                  <a:spcPts val="1800"/>
                </a:lnSpc>
                <a:spcBef>
                  <a:spcPts val="800"/>
                </a:spcBef>
              </a:pPr>
              <a:r>
                <a:rPr lang="en-US" sz="1400" dirty="0">
                  <a:solidFill>
                    <a:schemeClr val="bg1"/>
                  </a:solidFill>
                  <a:latin typeface="Roboto Condensed Light" panose="02000000000000000000" pitchFamily="2" charset="0"/>
                  <a:ea typeface="Roboto Condensed Light" panose="02000000000000000000" pitchFamily="2" charset="0"/>
                </a:rPr>
                <a:t>Model governance should cover the entire machine learning model lifecycle.</a:t>
              </a:r>
            </a:p>
          </p:txBody>
        </p:sp>
        <p:sp>
          <p:nvSpPr>
            <p:cNvPr id="30" name="Rectangle 29">
              <a:extLst>
                <a:ext uri="{FF2B5EF4-FFF2-40B4-BE49-F238E27FC236}">
                  <a16:creationId xmlns:a16="http://schemas.microsoft.com/office/drawing/2014/main" id="{0E1B1000-16F6-DE4D-18ED-EBEE45F89A18}"/>
                </a:ext>
              </a:extLst>
            </p:cNvPr>
            <p:cNvSpPr/>
            <p:nvPr/>
          </p:nvSpPr>
          <p:spPr>
            <a:xfrm>
              <a:off x="6353842" y="3127250"/>
              <a:ext cx="3862145" cy="1599528"/>
            </a:xfrm>
            <a:prstGeom prst="rect">
              <a:avLst/>
            </a:prstGeom>
            <a:noFill/>
            <a:ln w="3175" cmpd="thinThick">
              <a:gradFill>
                <a:gsLst>
                  <a:gs pos="0">
                    <a:srgbClr val="2576B7">
                      <a:alpha val="40000"/>
                    </a:srgbClr>
                  </a:gs>
                  <a:gs pos="47000">
                    <a:srgbClr val="2576B7">
                      <a:alpha val="0"/>
                    </a:srgbClr>
                  </a:gs>
                  <a:gs pos="100000">
                    <a:srgbClr val="2576B7">
                      <a:alpha val="40000"/>
                    </a:srgbClr>
                  </a:gs>
                </a:gsLst>
                <a:lin ang="3600000" scaled="0"/>
              </a:gradFill>
            </a:ln>
          </p:spPr>
          <p:style>
            <a:lnRef idx="2">
              <a:schemeClr val="accent1">
                <a:shade val="50000"/>
              </a:schemeClr>
            </a:lnRef>
            <a:fillRef idx="1">
              <a:schemeClr val="accent1"/>
            </a:fillRef>
            <a:effectRef idx="0">
              <a:schemeClr val="accent1"/>
            </a:effectRef>
            <a:fontRef idx="minor">
              <a:schemeClr val="lt1"/>
            </a:fontRef>
          </p:style>
          <p:txBody>
            <a:bodyPr lIns="216000" tIns="216000" rIns="216000" bIns="216000" rtlCol="0" anchor="ctr">
              <a:noAutofit/>
            </a:bodyPr>
            <a:lstStyle/>
            <a:p>
              <a:pPr>
                <a:spcBef>
                  <a:spcPts val="800"/>
                </a:spcBef>
              </a:pPr>
              <a:endParaRPr lang="en-US" sz="1400">
                <a:solidFill>
                  <a:srgbClr val="2576B7"/>
                </a:solidFill>
                <a:latin typeface="Roboto Condensed Light" panose="02000000000000000000" pitchFamily="2" charset="0"/>
                <a:ea typeface="Roboto Condensed Light" panose="02000000000000000000" pitchFamily="2" charset="0"/>
              </a:endParaRPr>
            </a:p>
          </p:txBody>
        </p:sp>
      </p:grpSp>
    </p:spTree>
    <p:extLst>
      <p:ext uri="{BB962C8B-B14F-4D97-AF65-F5344CB8AC3E}">
        <p14:creationId xmlns:p14="http://schemas.microsoft.com/office/powerpoint/2010/main" val="23496365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C60FF55-0D6D-2135-2AF6-CFCD1A73076F}"/>
              </a:ext>
            </a:extLst>
          </p:cNvPr>
          <p:cNvSpPr>
            <a:spLocks noGrp="1"/>
          </p:cNvSpPr>
          <p:nvPr>
            <p:ph type="title"/>
          </p:nvPr>
        </p:nvSpPr>
        <p:spPr>
          <a:xfrm>
            <a:off x="354059" y="544769"/>
            <a:ext cx="11321385" cy="702003"/>
          </a:xfrm>
        </p:spPr>
        <p:txBody>
          <a:bodyPr/>
          <a:lstStyle/>
          <a:p>
            <a:r>
              <a:rPr lang="en-US" dirty="0"/>
              <a:t>Model governance</a:t>
            </a:r>
          </a:p>
        </p:txBody>
      </p:sp>
      <p:sp>
        <p:nvSpPr>
          <p:cNvPr id="5" name="Text Placeholder 4">
            <a:extLst>
              <a:ext uri="{FF2B5EF4-FFF2-40B4-BE49-F238E27FC236}">
                <a16:creationId xmlns:a16="http://schemas.microsoft.com/office/drawing/2014/main" id="{63A48846-35B1-DF60-D27E-385AF3445B1F}"/>
              </a:ext>
            </a:extLst>
          </p:cNvPr>
          <p:cNvSpPr>
            <a:spLocks noGrp="1"/>
          </p:cNvSpPr>
          <p:nvPr>
            <p:ph type="body" sz="quarter" idx="11"/>
          </p:nvPr>
        </p:nvSpPr>
        <p:spPr>
          <a:xfrm>
            <a:off x="442855" y="1375830"/>
            <a:ext cx="9429533" cy="669978"/>
          </a:xfrm>
        </p:spPr>
        <p:txBody>
          <a:bodyPr/>
          <a:lstStyle/>
          <a:p>
            <a:r>
              <a:rPr lang="en-US" sz="1800" b="1" dirty="0">
                <a:solidFill>
                  <a:srgbClr val="0070C0"/>
                </a:solidFill>
              </a:rPr>
              <a:t>Model governance helps bring greater accountability and traceability for AI/ML models through the model lifecycle.</a:t>
            </a:r>
          </a:p>
        </p:txBody>
      </p:sp>
      <p:sp>
        <p:nvSpPr>
          <p:cNvPr id="6" name="Text Placeholder 5">
            <a:extLst>
              <a:ext uri="{FF2B5EF4-FFF2-40B4-BE49-F238E27FC236}">
                <a16:creationId xmlns:a16="http://schemas.microsoft.com/office/drawing/2014/main" id="{E389E45C-8BCC-8805-6912-CFE080348AA1}"/>
              </a:ext>
            </a:extLst>
          </p:cNvPr>
          <p:cNvSpPr>
            <a:spLocks noGrp="1"/>
          </p:cNvSpPr>
          <p:nvPr>
            <p:ph type="body" sz="quarter" idx="33"/>
          </p:nvPr>
        </p:nvSpPr>
        <p:spPr>
          <a:xfrm>
            <a:off x="442855" y="2853208"/>
            <a:ext cx="5167369" cy="3814291"/>
          </a:xfrm>
        </p:spPr>
        <p:txBody>
          <a:bodyPr lIns="0" tIns="0" rIns="0" bIns="0" numCol="1" spcCol="292608" anchor="t"/>
          <a:lstStyle/>
          <a:p>
            <a:pPr marL="179070" indent="-179070">
              <a:lnSpc>
                <a:spcPct val="100000"/>
              </a:lnSpc>
              <a:spcBef>
                <a:spcPts val="600"/>
              </a:spcBef>
            </a:pPr>
            <a:r>
              <a:rPr lang="en-US" sz="1500" dirty="0">
                <a:ea typeface="Roboto Condensed Light"/>
                <a:cs typeface="Arial"/>
              </a:rPr>
              <a:t>What are the data sets (assets) that will be used for AI/ML? What business problem will the planned AI system solve and how will this data be used to solve the problem and achieve business goals?</a:t>
            </a:r>
            <a:endParaRPr lang="en-US" dirty="0">
              <a:ea typeface="Roboto Condensed Light"/>
              <a:cs typeface="Arial"/>
            </a:endParaRPr>
          </a:p>
          <a:p>
            <a:pPr marL="179070" indent="-179070">
              <a:lnSpc>
                <a:spcPct val="100000"/>
              </a:lnSpc>
              <a:spcBef>
                <a:spcPts val="600"/>
              </a:spcBef>
            </a:pPr>
            <a:r>
              <a:rPr lang="en-US" sz="1500" dirty="0">
                <a:cs typeface="Arial" panose="020B0604020202020204" pitchFamily="34" charset="0"/>
              </a:rPr>
              <a:t>Are there any limitations on the use of data sets or some of the attributes?</a:t>
            </a:r>
          </a:p>
          <a:p>
            <a:pPr marL="179070" indent="-179070">
              <a:lnSpc>
                <a:spcPct val="100000"/>
              </a:lnSpc>
              <a:spcBef>
                <a:spcPts val="600"/>
              </a:spcBef>
            </a:pPr>
            <a:r>
              <a:rPr lang="en-US" sz="1500" dirty="0">
                <a:cs typeface="Arial" panose="020B0604020202020204" pitchFamily="34" charset="0"/>
              </a:rPr>
              <a:t>Who are the related data owners? Who will the AI team have to work with to answer any questions they have about data?</a:t>
            </a:r>
          </a:p>
          <a:p>
            <a:pPr marL="179070" indent="-179070">
              <a:lnSpc>
                <a:spcPct val="100000"/>
              </a:lnSpc>
              <a:spcBef>
                <a:spcPts val="600"/>
              </a:spcBef>
            </a:pPr>
            <a:r>
              <a:rPr lang="en-US" sz="1500" dirty="0">
                <a:cs typeface="Arial" panose="020B0604020202020204" pitchFamily="34" charset="0"/>
              </a:rPr>
              <a:t>How and where was the data obtained from? Does the team have the rights to use that data? How can data access and use problems be resolved?</a:t>
            </a:r>
          </a:p>
          <a:p>
            <a:pPr marL="179070" indent="-179070">
              <a:lnSpc>
                <a:spcPct val="100000"/>
              </a:lnSpc>
              <a:spcBef>
                <a:spcPts val="600"/>
              </a:spcBef>
            </a:pPr>
            <a:r>
              <a:rPr lang="en-US" sz="1500" dirty="0">
                <a:cs typeface="Arial" panose="020B0604020202020204" pitchFamily="34" charset="0"/>
              </a:rPr>
              <a:t>Are there legislations (e.g. GDPR), policies, or regulations that guide or dictate how that data can be used?</a:t>
            </a:r>
          </a:p>
          <a:p>
            <a:pPr marL="179070" indent="-179070">
              <a:lnSpc>
                <a:spcPct val="100000"/>
              </a:lnSpc>
              <a:spcBef>
                <a:spcPts val="600"/>
              </a:spcBef>
            </a:pPr>
            <a:r>
              <a:rPr lang="en-US" sz="1500" dirty="0">
                <a:cs typeface="Arial" panose="020B0604020202020204" pitchFamily="34" charset="0"/>
              </a:rPr>
              <a:t>What are the risks associated with the use of the data? </a:t>
            </a:r>
          </a:p>
          <a:p>
            <a:pPr marL="179070" indent="-179070">
              <a:lnSpc>
                <a:spcPct val="100000"/>
              </a:lnSpc>
              <a:spcBef>
                <a:spcPts val="600"/>
              </a:spcBef>
            </a:pPr>
            <a:endParaRPr lang="en-US" sz="1500" dirty="0">
              <a:cs typeface="Arial" panose="020B0604020202020204" pitchFamily="34" charset="0"/>
            </a:endParaRPr>
          </a:p>
          <a:p>
            <a:pPr marL="179070" indent="-179070">
              <a:lnSpc>
                <a:spcPct val="100000"/>
              </a:lnSpc>
              <a:spcBef>
                <a:spcPts val="600"/>
              </a:spcBef>
            </a:pPr>
            <a:endParaRPr lang="en-US" sz="1500" dirty="0">
              <a:cs typeface="Arial" panose="020B0604020202020204" pitchFamily="34" charset="0"/>
            </a:endParaRPr>
          </a:p>
          <a:p>
            <a:pPr marL="179070" indent="-179070">
              <a:lnSpc>
                <a:spcPct val="100000"/>
              </a:lnSpc>
              <a:spcBef>
                <a:spcPts val="600"/>
              </a:spcBef>
            </a:pPr>
            <a:endParaRPr lang="en-US" sz="1500" dirty="0">
              <a:cs typeface="Arial" panose="020B0604020202020204" pitchFamily="34" charset="0"/>
            </a:endParaRPr>
          </a:p>
        </p:txBody>
      </p:sp>
      <p:sp>
        <p:nvSpPr>
          <p:cNvPr id="7" name="Text Placeholder 5">
            <a:extLst>
              <a:ext uri="{FF2B5EF4-FFF2-40B4-BE49-F238E27FC236}">
                <a16:creationId xmlns:a16="http://schemas.microsoft.com/office/drawing/2014/main" id="{77DCF22D-1CBC-1CBC-AF55-E67548ED97C8}"/>
              </a:ext>
            </a:extLst>
          </p:cNvPr>
          <p:cNvSpPr txBox="1">
            <a:spLocks/>
          </p:cNvSpPr>
          <p:nvPr/>
        </p:nvSpPr>
        <p:spPr>
          <a:xfrm>
            <a:off x="6060287" y="2853207"/>
            <a:ext cx="5539834" cy="3460023"/>
          </a:xfrm>
          <a:prstGeom prst="rect">
            <a:avLst/>
          </a:prstGeom>
        </p:spPr>
        <p:txBody>
          <a:bodyPr lIns="0" tIns="0" rIns="0" bIns="0" numCol="1" spcCol="292608"/>
          <a:lstStyle>
            <a:lvl1pPr marL="179370" indent="-179370" algn="l" defTabSz="914309" rtl="0" eaLnBrk="1" latinLnBrk="0" hangingPunct="1">
              <a:lnSpc>
                <a:spcPct val="110000"/>
              </a:lnSpc>
              <a:spcBef>
                <a:spcPts val="1000"/>
              </a:spcBef>
              <a:buFont typeface="Arial" panose="020B0604020202020204" pitchFamily="34" charset="0"/>
              <a:buChar char="•"/>
              <a:tabLst/>
              <a:defRPr sz="1400" kern="1200">
                <a:solidFill>
                  <a:srgbClr val="000000"/>
                </a:solidFill>
                <a:latin typeface="Roboto Condensed Light" panose="02000000000000000000" pitchFamily="2" charset="0"/>
                <a:ea typeface="Roboto Condensed Light" panose="02000000000000000000" pitchFamily="2" charset="0"/>
                <a:cs typeface="+mn-cs"/>
              </a:defRPr>
            </a:lvl1pPr>
            <a:lvl2pPr marL="628587" indent="-171433" algn="l" defTabSz="914309" rtl="0" eaLnBrk="1" latinLnBrk="0" hangingPunct="1">
              <a:lnSpc>
                <a:spcPct val="110000"/>
              </a:lnSpc>
              <a:spcBef>
                <a:spcPts val="500"/>
              </a:spcBef>
              <a:buFont typeface="Arial" panose="020B0604020202020204" pitchFamily="34" charset="0"/>
              <a:buChar char="•"/>
              <a:tabLst/>
              <a:defRPr sz="1400" kern="1200">
                <a:solidFill>
                  <a:srgbClr val="000000"/>
                </a:solidFill>
                <a:latin typeface="Roboto Condensed Light" panose="02000000000000000000" pitchFamily="2" charset="0"/>
                <a:ea typeface="Roboto Condensed Light" panose="02000000000000000000" pitchFamily="2" charset="0"/>
                <a:cs typeface="+mn-cs"/>
              </a:defRPr>
            </a:lvl2pPr>
            <a:lvl3pPr marL="1088916" indent="-174608" algn="l" defTabSz="914309" rtl="0" eaLnBrk="1" latinLnBrk="0" hangingPunct="1">
              <a:lnSpc>
                <a:spcPct val="110000"/>
              </a:lnSpc>
              <a:spcBef>
                <a:spcPts val="500"/>
              </a:spcBef>
              <a:buFont typeface="Arial" panose="020B0604020202020204" pitchFamily="34" charset="0"/>
              <a:buChar char="•"/>
              <a:tabLst/>
              <a:defRPr sz="1400" kern="1200">
                <a:solidFill>
                  <a:srgbClr val="000000"/>
                </a:solidFill>
                <a:latin typeface="Roboto Condensed Light" panose="02000000000000000000" pitchFamily="2" charset="0"/>
                <a:ea typeface="Roboto Condensed Light" panose="02000000000000000000" pitchFamily="2" charset="0"/>
                <a:cs typeface="+mn-cs"/>
              </a:defRPr>
            </a:lvl3pPr>
            <a:lvl4pPr marL="1549245" indent="-177782" algn="l" defTabSz="914309" rtl="0" eaLnBrk="1" latinLnBrk="0" hangingPunct="1">
              <a:lnSpc>
                <a:spcPct val="110000"/>
              </a:lnSpc>
              <a:spcBef>
                <a:spcPts val="500"/>
              </a:spcBef>
              <a:buFont typeface="Arial" panose="020B0604020202020204" pitchFamily="34" charset="0"/>
              <a:buChar char="•"/>
              <a:tabLst/>
              <a:defRPr sz="1400" kern="1200">
                <a:solidFill>
                  <a:srgbClr val="000000"/>
                </a:solidFill>
                <a:latin typeface="Roboto Condensed Light" panose="02000000000000000000" pitchFamily="2" charset="0"/>
                <a:ea typeface="Roboto Condensed Light" panose="02000000000000000000" pitchFamily="2" charset="0"/>
                <a:cs typeface="+mn-cs"/>
              </a:defRPr>
            </a:lvl4pPr>
            <a:lvl5pPr marL="2000050" indent="-171433" algn="l" defTabSz="914309" rtl="0" eaLnBrk="1" latinLnBrk="0" hangingPunct="1">
              <a:lnSpc>
                <a:spcPct val="110000"/>
              </a:lnSpc>
              <a:spcBef>
                <a:spcPts val="500"/>
              </a:spcBef>
              <a:buFont typeface="Arial" panose="020B0604020202020204" pitchFamily="34" charset="0"/>
              <a:buChar char="•"/>
              <a:tabLst/>
              <a:defRPr sz="1400" kern="1200">
                <a:solidFill>
                  <a:srgbClr val="000000"/>
                </a:solidFill>
                <a:latin typeface="Roboto Condensed Light" panose="02000000000000000000" pitchFamily="2" charset="0"/>
                <a:ea typeface="Roboto Condensed Light" panose="02000000000000000000" pitchFamily="2" charset="0"/>
                <a:cs typeface="+mn-cs"/>
              </a:defRPr>
            </a:lvl5pPr>
            <a:lvl6pPr marL="2514349" indent="-228577" algn="l" defTabSz="91430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503" indent="-228577" algn="l" defTabSz="91430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657" indent="-228577" algn="l" defTabSz="91430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811" indent="-228577" algn="l" defTabSz="91430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600"/>
              </a:spcBef>
            </a:pPr>
            <a:r>
              <a:rPr lang="en-US" sz="1500" dirty="0">
                <a:cs typeface="Arial" panose="020B0604020202020204" pitchFamily="34" charset="0"/>
              </a:rPr>
              <a:t>How was the model created, tested, trained, deployed, and evaluated?</a:t>
            </a:r>
          </a:p>
          <a:p>
            <a:pPr>
              <a:lnSpc>
                <a:spcPct val="100000"/>
              </a:lnSpc>
              <a:spcBef>
                <a:spcPts val="600"/>
              </a:spcBef>
            </a:pPr>
            <a:r>
              <a:rPr lang="en-US" sz="1500" dirty="0">
                <a:cs typeface="Arial" panose="020B0604020202020204" pitchFamily="34" charset="0"/>
              </a:rPr>
              <a:t>Define how the model performance, accuracy, and </a:t>
            </a:r>
            <a:r>
              <a:rPr lang="en-US" sz="1500" dirty="0" err="1">
                <a:cs typeface="Arial" panose="020B0604020202020204" pitchFamily="34" charset="0"/>
              </a:rPr>
              <a:t>explainability</a:t>
            </a:r>
            <a:r>
              <a:rPr lang="en-US" sz="1500" dirty="0">
                <a:cs typeface="Arial" panose="020B0604020202020204" pitchFamily="34" charset="0"/>
              </a:rPr>
              <a:t> are assessed and monitored in production.</a:t>
            </a:r>
          </a:p>
          <a:p>
            <a:pPr>
              <a:lnSpc>
                <a:spcPct val="100000"/>
              </a:lnSpc>
              <a:spcBef>
                <a:spcPts val="600"/>
              </a:spcBef>
            </a:pPr>
            <a:r>
              <a:rPr lang="en-US" sz="1500" dirty="0">
                <a:cs typeface="Arial" panose="020B0604020202020204" pitchFamily="34" charset="0"/>
              </a:rPr>
              <a:t>How is the model metadata captured through the model lifecycle?</a:t>
            </a:r>
          </a:p>
          <a:p>
            <a:pPr>
              <a:lnSpc>
                <a:spcPct val="100000"/>
              </a:lnSpc>
              <a:spcBef>
                <a:spcPts val="600"/>
              </a:spcBef>
            </a:pPr>
            <a:r>
              <a:rPr lang="en-US" sz="1500" dirty="0">
                <a:cs typeface="Arial" panose="020B0604020202020204" pitchFamily="34" charset="0"/>
              </a:rPr>
              <a:t>Define the reporting on the model metrics.</a:t>
            </a:r>
            <a:endParaRPr lang="en-US" sz="1500" dirty="0">
              <a:highlight>
                <a:srgbClr val="FFFF00"/>
              </a:highlight>
              <a:cs typeface="Arial" panose="020B0604020202020204" pitchFamily="34" charset="0"/>
            </a:endParaRPr>
          </a:p>
          <a:p>
            <a:pPr>
              <a:lnSpc>
                <a:spcPct val="100000"/>
              </a:lnSpc>
              <a:spcBef>
                <a:spcPts val="600"/>
              </a:spcBef>
            </a:pPr>
            <a:r>
              <a:rPr lang="en-US" sz="1500" dirty="0">
                <a:cs typeface="Arial" panose="020B0604020202020204" pitchFamily="34" charset="0"/>
              </a:rPr>
              <a:t>What are the process and the tools used to monitor model risk and compliance in production? </a:t>
            </a:r>
          </a:p>
          <a:p>
            <a:pPr>
              <a:lnSpc>
                <a:spcPct val="100000"/>
              </a:lnSpc>
              <a:spcBef>
                <a:spcPts val="600"/>
              </a:spcBef>
            </a:pPr>
            <a:r>
              <a:rPr lang="en-US" sz="1500" dirty="0">
                <a:cs typeface="Arial" panose="020B0604020202020204" pitchFamily="34" charset="0"/>
              </a:rPr>
              <a:t>What is the process of updating and/or retraining the model that is currently in production?</a:t>
            </a:r>
          </a:p>
          <a:p>
            <a:pPr>
              <a:lnSpc>
                <a:spcPct val="100000"/>
              </a:lnSpc>
              <a:spcBef>
                <a:spcPts val="600"/>
              </a:spcBef>
            </a:pPr>
            <a:r>
              <a:rPr lang="en-US" sz="1500" dirty="0">
                <a:cs typeface="Arial" panose="020B0604020202020204" pitchFamily="34" charset="0"/>
              </a:rPr>
              <a:t>How is model versioning implemented?</a:t>
            </a:r>
          </a:p>
          <a:p>
            <a:pPr>
              <a:lnSpc>
                <a:spcPct val="100000"/>
              </a:lnSpc>
              <a:spcBef>
                <a:spcPts val="600"/>
              </a:spcBef>
            </a:pPr>
            <a:endParaRPr lang="en-US" sz="1500" dirty="0">
              <a:cs typeface="Arial" panose="020B0604020202020204" pitchFamily="34" charset="0"/>
            </a:endParaRPr>
          </a:p>
          <a:p>
            <a:pPr>
              <a:lnSpc>
                <a:spcPct val="100000"/>
              </a:lnSpc>
              <a:spcBef>
                <a:spcPts val="600"/>
              </a:spcBef>
            </a:pPr>
            <a:endParaRPr lang="en-US" sz="1500" dirty="0">
              <a:cs typeface="Arial" panose="020B0604020202020204" pitchFamily="34" charset="0"/>
            </a:endParaRPr>
          </a:p>
          <a:p>
            <a:pPr>
              <a:lnSpc>
                <a:spcPct val="100000"/>
              </a:lnSpc>
              <a:spcBef>
                <a:spcPts val="600"/>
              </a:spcBef>
            </a:pPr>
            <a:endParaRPr lang="en-US" sz="1500" dirty="0">
              <a:cs typeface="Arial" panose="020B0604020202020204" pitchFamily="34" charset="0"/>
            </a:endParaRPr>
          </a:p>
        </p:txBody>
      </p:sp>
      <p:sp>
        <p:nvSpPr>
          <p:cNvPr id="2" name="Rectangle 1">
            <a:extLst>
              <a:ext uri="{FF2B5EF4-FFF2-40B4-BE49-F238E27FC236}">
                <a16:creationId xmlns:a16="http://schemas.microsoft.com/office/drawing/2014/main" id="{35BD9671-54ED-3D27-31A6-45531C202CC1}"/>
              </a:ext>
            </a:extLst>
          </p:cNvPr>
          <p:cNvSpPr/>
          <p:nvPr/>
        </p:nvSpPr>
        <p:spPr>
          <a:xfrm>
            <a:off x="442856" y="2238375"/>
            <a:ext cx="5167368" cy="4857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Roboto Condensed Light" panose="02000000000000000000" pitchFamily="2" charset="0"/>
                <a:cs typeface="Arial" panose="020B0604020202020204" pitchFamily="34" charset="0"/>
              </a:rPr>
              <a:t>Data</a:t>
            </a:r>
          </a:p>
        </p:txBody>
      </p:sp>
      <p:sp>
        <p:nvSpPr>
          <p:cNvPr id="8" name="Rectangle 7">
            <a:extLst>
              <a:ext uri="{FF2B5EF4-FFF2-40B4-BE49-F238E27FC236}">
                <a16:creationId xmlns:a16="http://schemas.microsoft.com/office/drawing/2014/main" id="{E9A15247-8B6A-AAC9-5FDD-757E975369EB}"/>
              </a:ext>
            </a:extLst>
          </p:cNvPr>
          <p:cNvSpPr/>
          <p:nvPr/>
        </p:nvSpPr>
        <p:spPr>
          <a:xfrm>
            <a:off x="6096000" y="2238374"/>
            <a:ext cx="5504121" cy="4857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Roboto Condensed Light" panose="02000000000000000000" pitchFamily="2" charset="0"/>
                <a:cs typeface="Arial" panose="020B0604020202020204" pitchFamily="34" charset="0"/>
              </a:rPr>
              <a:t>Model</a:t>
            </a:r>
          </a:p>
        </p:txBody>
      </p:sp>
    </p:spTree>
    <p:extLst>
      <p:ext uri="{BB962C8B-B14F-4D97-AF65-F5344CB8AC3E}">
        <p14:creationId xmlns:p14="http://schemas.microsoft.com/office/powerpoint/2010/main" val="3002723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4A6F9DC-838A-6220-EDB0-D56136D58F2A}"/>
              </a:ext>
            </a:extLst>
          </p:cNvPr>
          <p:cNvSpPr>
            <a:spLocks noGrp="1"/>
          </p:cNvSpPr>
          <p:nvPr>
            <p:ph type="body" sz="quarter" idx="11"/>
          </p:nvPr>
        </p:nvSpPr>
        <p:spPr>
          <a:xfrm>
            <a:off x="374040" y="1648757"/>
            <a:ext cx="7067620" cy="956863"/>
          </a:xfrm>
        </p:spPr>
        <p:txBody>
          <a:bodyPr/>
          <a:lstStyle/>
          <a:p>
            <a:r>
              <a:rPr lang="en-US" sz="1800" b="1" dirty="0">
                <a:solidFill>
                  <a:schemeClr val="accent1"/>
                </a:solidFill>
              </a:rPr>
              <a:t>There are a variety of different tools, technologies, and platforms that can be used to support AI governance. The key is to use the right tools and platforms and avoid tool proliferation.</a:t>
            </a:r>
          </a:p>
        </p:txBody>
      </p:sp>
      <p:sp>
        <p:nvSpPr>
          <p:cNvPr id="6" name="Text Placeholder 5">
            <a:extLst>
              <a:ext uri="{FF2B5EF4-FFF2-40B4-BE49-F238E27FC236}">
                <a16:creationId xmlns:a16="http://schemas.microsoft.com/office/drawing/2014/main" id="{E389E45C-8BCC-8805-6912-CFE080348AA1}"/>
              </a:ext>
            </a:extLst>
          </p:cNvPr>
          <p:cNvSpPr>
            <a:spLocks noGrp="1"/>
          </p:cNvSpPr>
          <p:nvPr>
            <p:ph type="body" sz="quarter" idx="13"/>
          </p:nvPr>
        </p:nvSpPr>
        <p:spPr>
          <a:xfrm>
            <a:off x="374040" y="2988560"/>
            <a:ext cx="6980071" cy="3655431"/>
          </a:xfrm>
        </p:spPr>
        <p:txBody>
          <a:bodyPr lIns="0" tIns="0" rIns="0" bIns="0" anchor="t">
            <a:noAutofit/>
          </a:bodyPr>
          <a:lstStyle/>
          <a:p>
            <a:pPr>
              <a:lnSpc>
                <a:spcPct val="100000"/>
              </a:lnSpc>
              <a:spcBef>
                <a:spcPts val="600"/>
              </a:spcBef>
            </a:pPr>
            <a:r>
              <a:rPr lang="en-US" sz="1600" dirty="0">
                <a:solidFill>
                  <a:schemeClr val="tx1"/>
                </a:solidFill>
                <a:latin typeface="Roboto Condensed Light" panose="02000000000000000000" pitchFamily="2" charset="0"/>
                <a:cs typeface="Arial"/>
              </a:rPr>
              <a:t>The following capabilities must exist in tools and technologies that support AI governance:</a:t>
            </a:r>
          </a:p>
          <a:p>
            <a:pPr marL="285750" indent="-285750">
              <a:lnSpc>
                <a:spcPct val="100000"/>
              </a:lnSpc>
              <a:spcBef>
                <a:spcPts val="600"/>
              </a:spcBef>
              <a:buFont typeface="Arial" panose="020B0604020202020204" pitchFamily="34" charset="0"/>
              <a:buChar char="•"/>
            </a:pPr>
            <a:r>
              <a:rPr lang="en-US" sz="1600" dirty="0">
                <a:solidFill>
                  <a:schemeClr val="tx1"/>
                </a:solidFill>
                <a:latin typeface="Roboto Condensed Light" panose="02000000000000000000" pitchFamily="2" charset="0"/>
              </a:rPr>
              <a:t>Data analysis and data visualization, including tools for creating reports and dashboards</a:t>
            </a:r>
          </a:p>
          <a:p>
            <a:pPr marL="285750" indent="-285750">
              <a:lnSpc>
                <a:spcPct val="100000"/>
              </a:lnSpc>
              <a:spcBef>
                <a:spcPts val="600"/>
              </a:spcBef>
              <a:buFont typeface="Arial" panose="020B0604020202020204" pitchFamily="34" charset="0"/>
              <a:buChar char="•"/>
            </a:pPr>
            <a:r>
              <a:rPr lang="en-US" sz="1600" dirty="0">
                <a:solidFill>
                  <a:schemeClr val="tx1"/>
                </a:solidFill>
                <a:latin typeface="Roboto Condensed Light" panose="02000000000000000000" pitchFamily="2" charset="0"/>
              </a:rPr>
              <a:t>Data cataloging </a:t>
            </a:r>
          </a:p>
          <a:p>
            <a:pPr marL="285750" indent="-285750">
              <a:lnSpc>
                <a:spcPct val="100000"/>
              </a:lnSpc>
              <a:spcBef>
                <a:spcPts val="600"/>
              </a:spcBef>
              <a:buFont typeface="Arial" panose="020B0604020202020204" pitchFamily="34" charset="0"/>
              <a:buChar char="•"/>
            </a:pPr>
            <a:r>
              <a:rPr lang="en-US" sz="1600" dirty="0">
                <a:solidFill>
                  <a:schemeClr val="tx1"/>
                </a:solidFill>
                <a:latin typeface="Roboto Condensed Light" panose="02000000000000000000" pitchFamily="2" charset="0"/>
              </a:rPr>
              <a:t>Model management, including capturing model metadata and model versioning</a:t>
            </a:r>
          </a:p>
          <a:p>
            <a:pPr marL="285750" indent="-285750">
              <a:lnSpc>
                <a:spcPct val="100000"/>
              </a:lnSpc>
              <a:spcBef>
                <a:spcPts val="600"/>
              </a:spcBef>
              <a:buFont typeface="Arial" panose="020B0604020202020204" pitchFamily="34" charset="0"/>
              <a:buChar char="•"/>
            </a:pPr>
            <a:r>
              <a:rPr lang="en-US" sz="1600" dirty="0" err="1">
                <a:solidFill>
                  <a:schemeClr val="tx1"/>
                </a:solidFill>
                <a:latin typeface="Roboto Condensed Light" panose="02000000000000000000" pitchFamily="2" charset="0"/>
              </a:rPr>
              <a:t>MLOps</a:t>
            </a:r>
            <a:r>
              <a:rPr lang="en-US" sz="1600" dirty="0">
                <a:solidFill>
                  <a:schemeClr val="tx1"/>
                </a:solidFill>
                <a:latin typeface="Roboto Condensed Light" panose="02000000000000000000" pitchFamily="2" charset="0"/>
              </a:rPr>
              <a:t> technologies, tools, and platforms that allow you to monitor model performance in production, visualize metrics, and capture model performance data for further (or near real-time) analysis</a:t>
            </a:r>
          </a:p>
          <a:p>
            <a:pPr marL="285750" indent="-285750">
              <a:lnSpc>
                <a:spcPct val="100000"/>
              </a:lnSpc>
              <a:spcBef>
                <a:spcPts val="600"/>
              </a:spcBef>
              <a:buFont typeface="Arial" panose="020B0604020202020204" pitchFamily="34" charset="0"/>
              <a:buChar char="•"/>
            </a:pPr>
            <a:r>
              <a:rPr lang="en-US" dirty="0">
                <a:solidFill>
                  <a:schemeClr val="tx1"/>
                </a:solidFill>
                <a:latin typeface="Roboto Condensed Light" panose="02000000000000000000" pitchFamily="2" charset="0"/>
              </a:rPr>
              <a:t>Role-based access to the models and datasets</a:t>
            </a:r>
            <a:endParaRPr lang="en-US" sz="1600" dirty="0">
              <a:solidFill>
                <a:schemeClr val="tx1"/>
              </a:solidFill>
              <a:latin typeface="Roboto Condensed Light" panose="02000000000000000000" pitchFamily="2" charset="0"/>
            </a:endParaRPr>
          </a:p>
        </p:txBody>
      </p:sp>
      <p:sp>
        <p:nvSpPr>
          <p:cNvPr id="4" name="Title 3">
            <a:extLst>
              <a:ext uri="{FF2B5EF4-FFF2-40B4-BE49-F238E27FC236}">
                <a16:creationId xmlns:a16="http://schemas.microsoft.com/office/drawing/2014/main" id="{DC60FF55-0D6D-2135-2AF6-CFCD1A73076F}"/>
              </a:ext>
            </a:extLst>
          </p:cNvPr>
          <p:cNvSpPr>
            <a:spLocks noGrp="1"/>
          </p:cNvSpPr>
          <p:nvPr>
            <p:ph type="title"/>
          </p:nvPr>
        </p:nvSpPr>
        <p:spPr>
          <a:xfrm>
            <a:off x="354060" y="530021"/>
            <a:ext cx="10793838" cy="1130188"/>
          </a:xfrm>
        </p:spPr>
        <p:txBody>
          <a:bodyPr/>
          <a:lstStyle/>
          <a:p>
            <a:r>
              <a:rPr lang="en-US" dirty="0"/>
              <a:t>Tools and technologies to support AI governance</a:t>
            </a:r>
          </a:p>
        </p:txBody>
      </p:sp>
      <p:pic>
        <p:nvPicPr>
          <p:cNvPr id="5" name="Picture 4" descr="A close-up of a circuit board&#10;&#10;Description automatically generated with medium confidence">
            <a:extLst>
              <a:ext uri="{FF2B5EF4-FFF2-40B4-BE49-F238E27FC236}">
                <a16:creationId xmlns:a16="http://schemas.microsoft.com/office/drawing/2014/main" id="{7BC31C4B-6467-441C-A7A6-C4FAADE58C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58390" y="2762160"/>
            <a:ext cx="4464997" cy="2901832"/>
          </a:xfrm>
          <a:prstGeom prst="rect">
            <a:avLst/>
          </a:prstGeom>
        </p:spPr>
      </p:pic>
    </p:spTree>
    <p:extLst>
      <p:ext uri="{BB962C8B-B14F-4D97-AF65-F5344CB8AC3E}">
        <p14:creationId xmlns:p14="http://schemas.microsoft.com/office/powerpoint/2010/main" val="30542262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C60FF55-0D6D-2135-2AF6-CFCD1A73076F}"/>
              </a:ext>
            </a:extLst>
          </p:cNvPr>
          <p:cNvSpPr>
            <a:spLocks noGrp="1"/>
          </p:cNvSpPr>
          <p:nvPr>
            <p:ph type="title"/>
          </p:nvPr>
        </p:nvSpPr>
        <p:spPr>
          <a:xfrm>
            <a:off x="302044" y="459264"/>
            <a:ext cx="6671856" cy="1130188"/>
          </a:xfrm>
        </p:spPr>
        <p:txBody>
          <a:bodyPr/>
          <a:lstStyle/>
          <a:p>
            <a:r>
              <a:rPr lang="en-US" dirty="0"/>
              <a:t>Monitoring AI systems in production</a:t>
            </a:r>
          </a:p>
        </p:txBody>
      </p:sp>
      <p:sp>
        <p:nvSpPr>
          <p:cNvPr id="6" name="Text Placeholder 5">
            <a:extLst>
              <a:ext uri="{FF2B5EF4-FFF2-40B4-BE49-F238E27FC236}">
                <a16:creationId xmlns:a16="http://schemas.microsoft.com/office/drawing/2014/main" id="{E389E45C-8BCC-8805-6912-CFE080348AA1}"/>
              </a:ext>
            </a:extLst>
          </p:cNvPr>
          <p:cNvSpPr>
            <a:spLocks noGrp="1"/>
          </p:cNvSpPr>
          <p:nvPr>
            <p:ph type="body" sz="quarter" idx="14"/>
          </p:nvPr>
        </p:nvSpPr>
        <p:spPr>
          <a:xfrm>
            <a:off x="302043" y="2729878"/>
            <a:ext cx="7518995" cy="3829233"/>
          </a:xfrm>
        </p:spPr>
        <p:txBody>
          <a:bodyPr anchor="t"/>
          <a:lstStyle/>
          <a:p>
            <a:pPr marL="285750" indent="-285750">
              <a:lnSpc>
                <a:spcPct val="100000"/>
              </a:lnSpc>
              <a:spcBef>
                <a:spcPts val="600"/>
              </a:spcBef>
              <a:buFont typeface="Arial" panose="020B0604020202020204" pitchFamily="34" charset="0"/>
              <a:buChar char="•"/>
            </a:pPr>
            <a:r>
              <a:rPr lang="en-US" sz="1400" dirty="0">
                <a:solidFill>
                  <a:schemeClr val="tx1"/>
                </a:solidFill>
                <a:latin typeface="Roboto Condensed Light" panose="02000000000000000000" pitchFamily="2" charset="0"/>
              </a:rPr>
              <a:t>In production, the model can be monitored to detect </a:t>
            </a:r>
            <a:r>
              <a:rPr lang="en-US" sz="1400" b="1" dirty="0">
                <a:solidFill>
                  <a:schemeClr val="tx1"/>
                </a:solidFill>
                <a:latin typeface="Roboto Condensed Light" panose="02000000000000000000" pitchFamily="2" charset="0"/>
              </a:rPr>
              <a:t>data drift</a:t>
            </a:r>
            <a:r>
              <a:rPr lang="en-US" sz="1400" dirty="0">
                <a:solidFill>
                  <a:schemeClr val="tx1"/>
                </a:solidFill>
                <a:latin typeface="Roboto Condensed Light" panose="02000000000000000000" pitchFamily="2" charset="0"/>
              </a:rPr>
              <a:t> but also to maintain </a:t>
            </a:r>
            <a:r>
              <a:rPr lang="en-US" sz="1400" b="1" dirty="0">
                <a:solidFill>
                  <a:schemeClr val="tx1"/>
                </a:solidFill>
                <a:latin typeface="Roboto Condensed Light" panose="02000000000000000000" pitchFamily="2" charset="0"/>
              </a:rPr>
              <a:t>data compliance</a:t>
            </a:r>
            <a:r>
              <a:rPr lang="en-US" sz="1400" dirty="0">
                <a:solidFill>
                  <a:schemeClr val="tx1"/>
                </a:solidFill>
                <a:latin typeface="Roboto Condensed Light" panose="02000000000000000000" pitchFamily="2" charset="0"/>
              </a:rPr>
              <a:t> to ensure the data and model predictions are still fair, unbiased, and explainable. </a:t>
            </a:r>
          </a:p>
          <a:p>
            <a:pPr marL="285750" indent="-285750">
              <a:lnSpc>
                <a:spcPct val="100000"/>
              </a:lnSpc>
              <a:spcBef>
                <a:spcPts val="600"/>
              </a:spcBef>
              <a:buFont typeface="Arial" panose="020B0604020202020204" pitchFamily="34" charset="0"/>
              <a:buChar char="•"/>
            </a:pPr>
            <a:r>
              <a:rPr lang="en-US" sz="1400" dirty="0">
                <a:solidFill>
                  <a:schemeClr val="tx1"/>
                </a:solidFill>
                <a:latin typeface="Roboto Condensed Light" panose="02000000000000000000" pitchFamily="2" charset="0"/>
              </a:rPr>
              <a:t>AI systems learn based on the new data that is received while the model is in production, and each new data iteration dynamically optimizes the AI system. For example, a chatbot learns and updates its response with each user interaction. AI governance needs to ensure that the critical models that learn in production should have additional safety protocols and continuous monitoring with thresholds and notifications clearly defined and implemented.</a:t>
            </a:r>
          </a:p>
          <a:p>
            <a:pPr marL="285750" indent="-285750">
              <a:lnSpc>
                <a:spcPct val="100000"/>
              </a:lnSpc>
              <a:spcBef>
                <a:spcPts val="600"/>
              </a:spcBef>
              <a:buFont typeface="Arial" panose="020B0604020202020204" pitchFamily="34" charset="0"/>
              <a:buChar char="•"/>
            </a:pPr>
            <a:r>
              <a:rPr lang="en-US" sz="1400" dirty="0">
                <a:solidFill>
                  <a:schemeClr val="tx1"/>
                </a:solidFill>
                <a:latin typeface="Roboto Condensed Light" panose="02000000000000000000" pitchFamily="2" charset="0"/>
              </a:rPr>
              <a:t>The production environment should be monitored for adversarial robustness to ensure that the model has not been compromised by adversarial attacks.</a:t>
            </a:r>
          </a:p>
          <a:p>
            <a:pPr marL="285750" indent="-285750">
              <a:lnSpc>
                <a:spcPct val="100000"/>
              </a:lnSpc>
              <a:spcBef>
                <a:spcPts val="600"/>
              </a:spcBef>
              <a:buFont typeface="Arial" panose="020B0604020202020204" pitchFamily="34" charset="0"/>
              <a:buChar char="•"/>
            </a:pPr>
            <a:r>
              <a:rPr lang="en-US" sz="1400" dirty="0">
                <a:solidFill>
                  <a:schemeClr val="tx1"/>
                </a:solidFill>
                <a:latin typeface="Roboto Condensed Light" panose="02000000000000000000" pitchFamily="2" charset="0"/>
              </a:rPr>
              <a:t>Model monitoring usually would include:</a:t>
            </a:r>
          </a:p>
          <a:p>
            <a:pPr marL="742904" lvl="1" indent="-285750">
              <a:lnSpc>
                <a:spcPct val="100000"/>
              </a:lnSpc>
              <a:spcBef>
                <a:spcPts val="600"/>
              </a:spcBef>
              <a:buFont typeface="Courier New" panose="02070309020205020404" pitchFamily="49" charset="0"/>
              <a:buChar char="o"/>
            </a:pPr>
            <a:r>
              <a:rPr lang="en-US" sz="1400" dirty="0">
                <a:solidFill>
                  <a:schemeClr val="tx1"/>
                </a:solidFill>
                <a:latin typeface="Roboto Condensed Light" panose="02000000000000000000" pitchFamily="2" charset="0"/>
              </a:rPr>
              <a:t>Controlling model performances over time.</a:t>
            </a:r>
          </a:p>
          <a:p>
            <a:pPr marL="742904" lvl="1" indent="-285750">
              <a:lnSpc>
                <a:spcPct val="100000"/>
              </a:lnSpc>
              <a:spcBef>
                <a:spcPts val="600"/>
              </a:spcBef>
              <a:buFont typeface="Courier New" panose="02070309020205020404" pitchFamily="49" charset="0"/>
              <a:buChar char="o"/>
            </a:pPr>
            <a:r>
              <a:rPr lang="en-US" sz="1400" dirty="0">
                <a:solidFill>
                  <a:schemeClr val="tx1"/>
                </a:solidFill>
                <a:latin typeface="Roboto Condensed Light" panose="02000000000000000000" pitchFamily="2" charset="0"/>
              </a:rPr>
              <a:t>Detecting data drift.</a:t>
            </a:r>
          </a:p>
          <a:p>
            <a:pPr marL="742904" lvl="1" indent="-285750">
              <a:lnSpc>
                <a:spcPct val="100000"/>
              </a:lnSpc>
              <a:spcBef>
                <a:spcPts val="600"/>
              </a:spcBef>
              <a:buFont typeface="Courier New" panose="02070309020205020404" pitchFamily="49" charset="0"/>
              <a:buChar char="o"/>
            </a:pPr>
            <a:r>
              <a:rPr lang="en-US" sz="1400" dirty="0">
                <a:solidFill>
                  <a:schemeClr val="tx1"/>
                </a:solidFill>
                <a:latin typeface="Roboto Condensed Light" panose="02000000000000000000" pitchFamily="2" charset="0"/>
              </a:rPr>
              <a:t>Automatically retraining models in case of performance drift.</a:t>
            </a:r>
          </a:p>
          <a:p>
            <a:pPr marL="742904" lvl="1" indent="-285750">
              <a:lnSpc>
                <a:spcPct val="100000"/>
              </a:lnSpc>
              <a:spcBef>
                <a:spcPts val="600"/>
              </a:spcBef>
              <a:buFont typeface="Courier New" panose="02070309020205020404" pitchFamily="49" charset="0"/>
              <a:buChar char="o"/>
            </a:pPr>
            <a:r>
              <a:rPr lang="en-US" sz="1400" dirty="0">
                <a:solidFill>
                  <a:schemeClr val="tx1"/>
                </a:solidFill>
                <a:latin typeface="Roboto Condensed Light" panose="02000000000000000000" pitchFamily="2" charset="0"/>
              </a:rPr>
              <a:t>Logging and auditing queries sent to the models.</a:t>
            </a:r>
          </a:p>
        </p:txBody>
      </p:sp>
      <p:sp>
        <p:nvSpPr>
          <p:cNvPr id="7" name="Text Placeholder 6">
            <a:extLst>
              <a:ext uri="{FF2B5EF4-FFF2-40B4-BE49-F238E27FC236}">
                <a16:creationId xmlns:a16="http://schemas.microsoft.com/office/drawing/2014/main" id="{433A3504-9B9C-19B9-A179-D14CA21E2061}"/>
              </a:ext>
            </a:extLst>
          </p:cNvPr>
          <p:cNvSpPr>
            <a:spLocks noGrp="1"/>
          </p:cNvSpPr>
          <p:nvPr>
            <p:ph type="body" sz="quarter" idx="11"/>
          </p:nvPr>
        </p:nvSpPr>
        <p:spPr>
          <a:xfrm>
            <a:off x="302043" y="1810046"/>
            <a:ext cx="7140747" cy="699238"/>
          </a:xfrm>
        </p:spPr>
        <p:txBody>
          <a:bodyPr/>
          <a:lstStyle/>
          <a:p>
            <a:r>
              <a:rPr lang="en-US" dirty="0">
                <a:solidFill>
                  <a:schemeClr val="accent1"/>
                </a:solidFill>
              </a:rPr>
              <a:t>Monitoring AI systems in production for </a:t>
            </a:r>
            <a:r>
              <a:rPr lang="en-US" dirty="0" err="1">
                <a:solidFill>
                  <a:schemeClr val="accent1"/>
                </a:solidFill>
              </a:rPr>
              <a:t>explainability</a:t>
            </a:r>
            <a:r>
              <a:rPr lang="en-US" dirty="0">
                <a:solidFill>
                  <a:schemeClr val="accent1"/>
                </a:solidFill>
              </a:rPr>
              <a:t> is critical</a:t>
            </a:r>
          </a:p>
        </p:txBody>
      </p:sp>
      <p:sp>
        <p:nvSpPr>
          <p:cNvPr id="8" name="TextBox 7">
            <a:extLst>
              <a:ext uri="{FF2B5EF4-FFF2-40B4-BE49-F238E27FC236}">
                <a16:creationId xmlns:a16="http://schemas.microsoft.com/office/drawing/2014/main" id="{B3FC909D-8B18-B5FC-15F6-E8841C2B4617}"/>
              </a:ext>
            </a:extLst>
          </p:cNvPr>
          <p:cNvSpPr txBox="1"/>
          <p:nvPr/>
        </p:nvSpPr>
        <p:spPr>
          <a:xfrm>
            <a:off x="8313110" y="1810046"/>
            <a:ext cx="3457575" cy="2457535"/>
          </a:xfrm>
          <a:prstGeom prst="rect">
            <a:avLst/>
          </a:prstGeom>
        </p:spPr>
        <p:txBody>
          <a:bodyPr wrap="square" lIns="0" tIns="0" rIns="0" bIns="0" numCol="1" spcCol="360000" rtlCol="0">
            <a:noAutofit/>
          </a:bodyPr>
          <a:lstStyle/>
          <a:p>
            <a:pPr algn="l">
              <a:lnSpc>
                <a:spcPct val="110000"/>
              </a:lnSpc>
              <a:spcAft>
                <a:spcPts val="1200"/>
              </a:spcAft>
              <a:tabLst/>
            </a:pPr>
            <a:r>
              <a:rPr lang="en-US" sz="1600" dirty="0">
                <a:solidFill>
                  <a:schemeClr val="bg1"/>
                </a:solidFill>
                <a:latin typeface="Montserrat" panose="00000500000000000000" pitchFamily="2" charset="0"/>
                <a:ea typeface="Roboto Condensed Light" panose="02000000000000000000" pitchFamily="2" charset="0"/>
                <a:cs typeface="Arial" panose="020B0604020202020204" pitchFamily="34" charset="0"/>
              </a:rPr>
              <a:t>“For machine learning models, </a:t>
            </a:r>
            <a:r>
              <a:rPr lang="en-US" sz="1600" b="1" i="1" dirty="0">
                <a:solidFill>
                  <a:schemeClr val="bg1"/>
                </a:solidFill>
                <a:latin typeface="Montserrat" panose="00000500000000000000" pitchFamily="2" charset="0"/>
                <a:ea typeface="Roboto Condensed Light" panose="02000000000000000000" pitchFamily="2" charset="0"/>
                <a:cs typeface="Arial" panose="020B0604020202020204" pitchFamily="34" charset="0"/>
              </a:rPr>
              <a:t>data drift</a:t>
            </a:r>
            <a:r>
              <a:rPr lang="en-US" sz="1600" dirty="0">
                <a:solidFill>
                  <a:schemeClr val="bg1"/>
                </a:solidFill>
                <a:latin typeface="Montserrat" panose="00000500000000000000" pitchFamily="2" charset="0"/>
                <a:ea typeface="Roboto Condensed Light" panose="02000000000000000000" pitchFamily="2" charset="0"/>
                <a:cs typeface="Arial" panose="020B0604020202020204" pitchFamily="34" charset="0"/>
              </a:rPr>
              <a:t> is the change in model input data that leads to model performance degradation. Monitoring data drift helps detect these model performance issues. Data drift is one of the top reasons model accuracy degrades over time.” </a:t>
            </a:r>
          </a:p>
          <a:p>
            <a:pPr algn="r">
              <a:lnSpc>
                <a:spcPct val="110000"/>
              </a:lnSpc>
              <a:spcAft>
                <a:spcPts val="1200"/>
              </a:spcAft>
              <a:tabLst/>
            </a:pPr>
            <a:r>
              <a:rPr lang="en-US" sz="1400" dirty="0">
                <a:solidFill>
                  <a:schemeClr val="bg1"/>
                </a:solidFill>
                <a:latin typeface="Montserrat" panose="00000500000000000000" pitchFamily="2" charset="0"/>
                <a:ea typeface="Roboto Condensed Light" panose="02000000000000000000" pitchFamily="2" charset="0"/>
                <a:cs typeface="Arial" panose="020B0604020202020204" pitchFamily="34" charset="0"/>
              </a:rPr>
              <a:t>– </a:t>
            </a:r>
            <a:r>
              <a:rPr lang="en-US" sz="1400" i="1" dirty="0">
                <a:solidFill>
                  <a:schemeClr val="bg1"/>
                </a:solidFill>
                <a:latin typeface="Montserrat" panose="00000500000000000000" pitchFamily="2" charset="0"/>
                <a:ea typeface="Roboto Condensed Light" panose="02000000000000000000" pitchFamily="2" charset="0"/>
                <a:cs typeface="Arial" panose="020B0604020202020204" pitchFamily="34" charset="0"/>
              </a:rPr>
              <a:t>Azure Machine Learning Documentation</a:t>
            </a:r>
          </a:p>
        </p:txBody>
      </p:sp>
    </p:spTree>
    <p:extLst>
      <p:ext uri="{BB962C8B-B14F-4D97-AF65-F5344CB8AC3E}">
        <p14:creationId xmlns:p14="http://schemas.microsoft.com/office/powerpoint/2010/main" val="19466964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1"/>
          </p:nvPr>
        </p:nvSpPr>
        <p:spPr>
          <a:xfrm>
            <a:off x="2597558" y="2201595"/>
            <a:ext cx="2566457" cy="264974"/>
          </a:xfrm>
        </p:spPr>
        <p:txBody>
          <a:bodyPr/>
          <a:lstStyle/>
          <a:p>
            <a:pPr lvl="0"/>
            <a:r>
              <a:rPr lang="en-US" sz="1600"/>
              <a:t>Irina Sedenko</a:t>
            </a:r>
          </a:p>
        </p:txBody>
      </p:sp>
      <p:sp>
        <p:nvSpPr>
          <p:cNvPr id="6" name="Text Placeholder 5"/>
          <p:cNvSpPr>
            <a:spLocks noGrp="1"/>
          </p:cNvSpPr>
          <p:nvPr>
            <p:ph type="body" sz="quarter" idx="12"/>
          </p:nvPr>
        </p:nvSpPr>
        <p:spPr>
          <a:xfrm>
            <a:off x="2597557" y="3137948"/>
            <a:ext cx="2566457" cy="438571"/>
          </a:xfrm>
          <a:prstGeom prst="rect">
            <a:avLst/>
          </a:prstGeom>
        </p:spPr>
        <p:txBody>
          <a:bodyPr/>
          <a:lstStyle/>
          <a:p>
            <a:r>
              <a:rPr lang="en-US" sz="1400" dirty="0">
                <a:latin typeface="Roboto Condensed Light" panose="02000000000000000000" pitchFamily="2" charset="0"/>
                <a:cs typeface="Arial" panose="020B0604020202020204" pitchFamily="34" charset="0"/>
              </a:rPr>
              <a:t>Research Director</a:t>
            </a:r>
          </a:p>
          <a:p>
            <a:r>
              <a:rPr lang="en-US" sz="1400" dirty="0">
                <a:latin typeface="Roboto Condensed Light" panose="02000000000000000000" pitchFamily="2" charset="0"/>
                <a:cs typeface="Arial" panose="020B0604020202020204" pitchFamily="34" charset="0"/>
              </a:rPr>
              <a:t>Info-Tech</a:t>
            </a:r>
            <a:endParaRPr lang="en-CA" sz="1400" dirty="0">
              <a:latin typeface="Roboto Condensed Light" panose="02000000000000000000" pitchFamily="2" charset="0"/>
              <a:cs typeface="Arial" panose="020B0604020202020204" pitchFamily="34" charset="0"/>
            </a:endParaRPr>
          </a:p>
          <a:p>
            <a:endParaRPr lang="en-CA" sz="1400" dirty="0">
              <a:latin typeface="Roboto Condensed Light" panose="02000000000000000000" pitchFamily="2" charset="0"/>
              <a:cs typeface="Arial" panose="020B0604020202020204" pitchFamily="34" charset="0"/>
            </a:endParaRPr>
          </a:p>
        </p:txBody>
      </p:sp>
      <p:pic>
        <p:nvPicPr>
          <p:cNvPr id="13" name="Picture 12">
            <a:extLst>
              <a:ext uri="{FF2B5EF4-FFF2-40B4-BE49-F238E27FC236}">
                <a16:creationId xmlns:a16="http://schemas.microsoft.com/office/drawing/2014/main" id="{092ED18C-DC19-8C7B-1A31-8A59956DD2F6}"/>
              </a:ext>
            </a:extLst>
          </p:cNvPr>
          <p:cNvPicPr/>
          <p:nvPr/>
        </p:nvPicPr>
        <p:blipFill rotWithShape="1">
          <a:blip r:embed="rId2" cstate="screen">
            <a:extLst>
              <a:ext uri="{28A0092B-C50C-407E-A947-70E740481C1C}">
                <a14:useLocalDpi xmlns:a14="http://schemas.microsoft.com/office/drawing/2010/main"/>
              </a:ext>
            </a:extLst>
          </a:blip>
          <a:srcRect t="-1216"/>
          <a:stretch/>
        </p:blipFill>
        <p:spPr bwMode="auto">
          <a:xfrm>
            <a:off x="858021" y="2054692"/>
            <a:ext cx="1554480" cy="155448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Profile photo of Ellie D. Norris">
            <a:extLst>
              <a:ext uri="{FF2B5EF4-FFF2-40B4-BE49-F238E27FC236}">
                <a16:creationId xmlns:a16="http://schemas.microsoft.com/office/drawing/2014/main" id="{D278CDE2-76B2-7909-B0DD-48B2BC70DC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81743" y="2054692"/>
            <a:ext cx="1554480" cy="1554480"/>
          </a:xfrm>
          <a:prstGeom prst="rect">
            <a:avLst/>
          </a:prstGeom>
          <a:noFill/>
          <a:extLst>
            <a:ext uri="{909E8E84-426E-40DD-AFC4-6F175D3DCCD1}">
              <a14:hiddenFill xmlns:a14="http://schemas.microsoft.com/office/drawing/2010/main">
                <a:solidFill>
                  <a:srgbClr val="FFFFFF"/>
                </a:solidFill>
              </a14:hiddenFill>
            </a:ext>
          </a:extLst>
        </p:spPr>
      </p:pic>
      <p:sp>
        <p:nvSpPr>
          <p:cNvPr id="18" name="Text Placeholder 3">
            <a:extLst>
              <a:ext uri="{FF2B5EF4-FFF2-40B4-BE49-F238E27FC236}">
                <a16:creationId xmlns:a16="http://schemas.microsoft.com/office/drawing/2014/main" id="{345CB7DF-4211-EAF4-6F13-D0932DF2CB0C}"/>
              </a:ext>
            </a:extLst>
          </p:cNvPr>
          <p:cNvSpPr txBox="1">
            <a:spLocks/>
          </p:cNvSpPr>
          <p:nvPr/>
        </p:nvSpPr>
        <p:spPr>
          <a:xfrm>
            <a:off x="8229718" y="2054692"/>
            <a:ext cx="2566457" cy="264974"/>
          </a:xfrm>
          <a:prstGeom prst="rect">
            <a:avLst/>
          </a:prstGeom>
        </p:spPr>
        <p:txBody>
          <a:bodyPr lIns="0" tIns="0" rIns="0" bIns="0">
            <a:noAutofit/>
          </a:bodyPr>
          <a:lstStyle>
            <a:lvl1pPr marL="0" indent="0" algn="l" defTabSz="914309" rtl="0" eaLnBrk="1" latinLnBrk="0" hangingPunct="1">
              <a:lnSpc>
                <a:spcPct val="110000"/>
              </a:lnSpc>
              <a:spcBef>
                <a:spcPts val="1000"/>
              </a:spcBef>
              <a:buFont typeface="Arial" panose="020B0604020202020204" pitchFamily="34" charset="0"/>
              <a:buNone/>
              <a:defRPr sz="1400" b="1" i="0" kern="1200">
                <a:solidFill>
                  <a:srgbClr val="2576B7"/>
                </a:solidFill>
                <a:latin typeface="Montserrat SemiBold" pitchFamily="2" charset="77"/>
                <a:ea typeface="+mn-ea"/>
                <a:cs typeface="+mn-cs"/>
              </a:defRPr>
            </a:lvl1pPr>
            <a:lvl2pPr marL="685731" indent="-228577" algn="l" defTabSz="914309" rtl="0" eaLnBrk="1" latinLnBrk="0" hangingPunct="1">
              <a:lnSpc>
                <a:spcPct val="90000"/>
              </a:lnSpc>
              <a:spcBef>
                <a:spcPts val="500"/>
              </a:spcBef>
              <a:buFont typeface="Arial" panose="020B0604020202020204" pitchFamily="34" charset="0"/>
              <a:buChar char="•"/>
              <a:defRPr sz="1500" b="1" i="0" kern="1200">
                <a:solidFill>
                  <a:schemeClr val="tx1"/>
                </a:solidFill>
                <a:latin typeface="Montserrat SemiBold" pitchFamily="2" charset="77"/>
                <a:ea typeface="+mn-ea"/>
                <a:cs typeface="+mn-cs"/>
              </a:defRPr>
            </a:lvl2pPr>
            <a:lvl3pPr marL="1142886" indent="-228577" algn="l" defTabSz="914309" rtl="0" eaLnBrk="1" latinLnBrk="0" hangingPunct="1">
              <a:lnSpc>
                <a:spcPct val="90000"/>
              </a:lnSpc>
              <a:spcBef>
                <a:spcPts val="500"/>
              </a:spcBef>
              <a:buFont typeface="Arial" panose="020B0604020202020204" pitchFamily="34" charset="0"/>
              <a:buChar char="•"/>
              <a:defRPr sz="1500" b="1" i="0" kern="1200">
                <a:solidFill>
                  <a:schemeClr val="tx1"/>
                </a:solidFill>
                <a:latin typeface="Montserrat SemiBold" pitchFamily="2" charset="77"/>
                <a:ea typeface="+mn-ea"/>
                <a:cs typeface="+mn-cs"/>
              </a:defRPr>
            </a:lvl3pPr>
            <a:lvl4pPr marL="1600040" indent="-228577" algn="l" defTabSz="914309" rtl="0" eaLnBrk="1" latinLnBrk="0" hangingPunct="1">
              <a:lnSpc>
                <a:spcPct val="90000"/>
              </a:lnSpc>
              <a:spcBef>
                <a:spcPts val="500"/>
              </a:spcBef>
              <a:buFont typeface="Arial" panose="020B0604020202020204" pitchFamily="34" charset="0"/>
              <a:buChar char="•"/>
              <a:defRPr sz="1500" b="1" i="0" kern="1200">
                <a:solidFill>
                  <a:schemeClr val="tx1"/>
                </a:solidFill>
                <a:latin typeface="Montserrat SemiBold" pitchFamily="2" charset="77"/>
                <a:ea typeface="+mn-ea"/>
                <a:cs typeface="+mn-cs"/>
              </a:defRPr>
            </a:lvl4pPr>
            <a:lvl5pPr marL="2057194" indent="-228577" algn="l" defTabSz="914309" rtl="0" eaLnBrk="1" latinLnBrk="0" hangingPunct="1">
              <a:lnSpc>
                <a:spcPct val="90000"/>
              </a:lnSpc>
              <a:spcBef>
                <a:spcPts val="500"/>
              </a:spcBef>
              <a:buFont typeface="Arial" panose="020B0604020202020204" pitchFamily="34" charset="0"/>
              <a:buChar char="•"/>
              <a:defRPr sz="1500" b="1" i="0" kern="1200">
                <a:solidFill>
                  <a:schemeClr val="tx1"/>
                </a:solidFill>
                <a:latin typeface="Montserrat SemiBold" pitchFamily="2" charset="77"/>
                <a:ea typeface="+mn-ea"/>
                <a:cs typeface="+mn-cs"/>
              </a:defRPr>
            </a:lvl5pPr>
            <a:lvl6pPr marL="2514349" indent="-228577" algn="l" defTabSz="91430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503" indent="-228577" algn="l" defTabSz="91430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657" indent="-228577" algn="l" defTabSz="91430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811" indent="-228577" algn="l" defTabSz="91430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a:t>Ellie D. Norris</a:t>
            </a:r>
          </a:p>
        </p:txBody>
      </p:sp>
      <p:sp>
        <p:nvSpPr>
          <p:cNvPr id="19" name="Text Placeholder 5">
            <a:extLst>
              <a:ext uri="{FF2B5EF4-FFF2-40B4-BE49-F238E27FC236}">
                <a16:creationId xmlns:a16="http://schemas.microsoft.com/office/drawing/2014/main" id="{49117FA5-5F7E-17FB-CEBC-3C9E26BD2788}"/>
              </a:ext>
            </a:extLst>
          </p:cNvPr>
          <p:cNvSpPr txBox="1">
            <a:spLocks/>
          </p:cNvSpPr>
          <p:nvPr/>
        </p:nvSpPr>
        <p:spPr>
          <a:xfrm>
            <a:off x="8229718" y="3164642"/>
            <a:ext cx="2566457" cy="438571"/>
          </a:xfrm>
          <a:prstGeom prst="rect">
            <a:avLst/>
          </a:prstGeom>
        </p:spPr>
        <p:txBody>
          <a:bodyPr lIns="0" tIns="0" rIns="0" bIns="0">
            <a:noAutofit/>
          </a:bodyPr>
          <a:lstStyle>
            <a:lvl1pPr marL="0" marR="0" indent="0" algn="l" defTabSz="914309" rtl="0" eaLnBrk="1" fontAlgn="auto" latinLnBrk="0" hangingPunct="1">
              <a:lnSpc>
                <a:spcPct val="110000"/>
              </a:lnSpc>
              <a:spcBef>
                <a:spcPts val="0"/>
              </a:spcBef>
              <a:spcAft>
                <a:spcPts val="0"/>
              </a:spcAft>
              <a:buClrTx/>
              <a:buSzTx/>
              <a:buFont typeface="Arial" panose="020B0604020202020204" pitchFamily="34" charset="0"/>
              <a:buNone/>
              <a:tabLst/>
              <a:defRPr sz="1200" b="0" i="0" kern="1200">
                <a:solidFill>
                  <a:srgbClr val="4A4A4A"/>
                </a:solidFill>
                <a:latin typeface="Exo" pitchFamily="2" charset="77"/>
                <a:ea typeface="+mn-ea"/>
                <a:cs typeface="+mn-cs"/>
              </a:defRPr>
            </a:lvl1pPr>
            <a:lvl2pPr marL="685731" indent="-228577" algn="l" defTabSz="914309" rtl="0" eaLnBrk="1" latinLnBrk="0" hangingPunct="1">
              <a:lnSpc>
                <a:spcPct val="90000"/>
              </a:lnSpc>
              <a:spcBef>
                <a:spcPts val="500"/>
              </a:spcBef>
              <a:buFont typeface="Arial" panose="020B0604020202020204" pitchFamily="34" charset="0"/>
              <a:buChar char="•"/>
              <a:defRPr sz="1500" b="1" i="0" kern="1200">
                <a:solidFill>
                  <a:schemeClr val="tx1"/>
                </a:solidFill>
                <a:latin typeface="Montserrat SemiBold" pitchFamily="2" charset="77"/>
                <a:ea typeface="+mn-ea"/>
                <a:cs typeface="+mn-cs"/>
              </a:defRPr>
            </a:lvl2pPr>
            <a:lvl3pPr marL="1142886" indent="-228577" algn="l" defTabSz="914309" rtl="0" eaLnBrk="1" latinLnBrk="0" hangingPunct="1">
              <a:lnSpc>
                <a:spcPct val="90000"/>
              </a:lnSpc>
              <a:spcBef>
                <a:spcPts val="500"/>
              </a:spcBef>
              <a:buFont typeface="Arial" panose="020B0604020202020204" pitchFamily="34" charset="0"/>
              <a:buChar char="•"/>
              <a:defRPr sz="1500" b="1" i="0" kern="1200">
                <a:solidFill>
                  <a:schemeClr val="tx1"/>
                </a:solidFill>
                <a:latin typeface="Montserrat SemiBold" pitchFamily="2" charset="77"/>
                <a:ea typeface="+mn-ea"/>
                <a:cs typeface="+mn-cs"/>
              </a:defRPr>
            </a:lvl3pPr>
            <a:lvl4pPr marL="1600040" indent="-228577" algn="l" defTabSz="914309" rtl="0" eaLnBrk="1" latinLnBrk="0" hangingPunct="1">
              <a:lnSpc>
                <a:spcPct val="90000"/>
              </a:lnSpc>
              <a:spcBef>
                <a:spcPts val="500"/>
              </a:spcBef>
              <a:buFont typeface="Arial" panose="020B0604020202020204" pitchFamily="34" charset="0"/>
              <a:buChar char="•"/>
              <a:defRPr sz="1500" b="1" i="0" kern="1200">
                <a:solidFill>
                  <a:schemeClr val="tx1"/>
                </a:solidFill>
                <a:latin typeface="Montserrat SemiBold" pitchFamily="2" charset="77"/>
                <a:ea typeface="+mn-ea"/>
                <a:cs typeface="+mn-cs"/>
              </a:defRPr>
            </a:lvl4pPr>
            <a:lvl5pPr marL="2057194" indent="-228577" algn="l" defTabSz="914309" rtl="0" eaLnBrk="1" latinLnBrk="0" hangingPunct="1">
              <a:lnSpc>
                <a:spcPct val="90000"/>
              </a:lnSpc>
              <a:spcBef>
                <a:spcPts val="500"/>
              </a:spcBef>
              <a:buFont typeface="Arial" panose="020B0604020202020204" pitchFamily="34" charset="0"/>
              <a:buChar char="•"/>
              <a:defRPr sz="1500" b="1" i="0" kern="1200">
                <a:solidFill>
                  <a:schemeClr val="tx1"/>
                </a:solidFill>
                <a:latin typeface="Montserrat SemiBold" pitchFamily="2" charset="77"/>
                <a:ea typeface="+mn-ea"/>
                <a:cs typeface="+mn-cs"/>
              </a:defRPr>
            </a:lvl5pPr>
            <a:lvl6pPr marL="2514349" indent="-228577" algn="l" defTabSz="91430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503" indent="-228577" algn="l" defTabSz="91430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657" indent="-228577" algn="l" defTabSz="91430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811" indent="-228577" algn="l" defTabSz="91430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latin typeface="Roboto Condensed Light" panose="02000000000000000000" pitchFamily="2" charset="0"/>
                <a:cs typeface="Arial" panose="020B0604020202020204" pitchFamily="34" charset="0"/>
              </a:rPr>
              <a:t>Associate Director</a:t>
            </a:r>
          </a:p>
          <a:p>
            <a:r>
              <a:rPr lang="en-CA" sz="1400" dirty="0">
                <a:latin typeface="Roboto Condensed Light" panose="02000000000000000000" pitchFamily="2" charset="0"/>
                <a:cs typeface="Arial" panose="020B0604020202020204" pitchFamily="34" charset="0"/>
              </a:rPr>
              <a:t>Merck</a:t>
            </a:r>
          </a:p>
        </p:txBody>
      </p:sp>
    </p:spTree>
    <p:extLst>
      <p:ext uri="{BB962C8B-B14F-4D97-AF65-F5344CB8AC3E}">
        <p14:creationId xmlns:p14="http://schemas.microsoft.com/office/powerpoint/2010/main" val="679414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E626062-C3E0-C440-8080-B1BE42E1C4FF}"/>
              </a:ext>
            </a:extLst>
          </p:cNvPr>
          <p:cNvSpPr>
            <a:spLocks noGrp="1"/>
          </p:cNvSpPr>
          <p:nvPr>
            <p:ph type="title"/>
          </p:nvPr>
        </p:nvSpPr>
        <p:spPr>
          <a:xfrm>
            <a:off x="354060" y="530021"/>
            <a:ext cx="6712447" cy="645636"/>
          </a:xfrm>
        </p:spPr>
        <p:txBody>
          <a:bodyPr/>
          <a:lstStyle/>
          <a:p>
            <a:r>
              <a:rPr lang="en-US" dirty="0"/>
              <a:t>Bibliography </a:t>
            </a:r>
          </a:p>
        </p:txBody>
      </p:sp>
      <p:sp>
        <p:nvSpPr>
          <p:cNvPr id="3" name="Text Placeholder 2"/>
          <p:cNvSpPr>
            <a:spLocks noGrp="1"/>
          </p:cNvSpPr>
          <p:nvPr>
            <p:ph type="body" sz="quarter" idx="13"/>
          </p:nvPr>
        </p:nvSpPr>
        <p:spPr>
          <a:xfrm>
            <a:off x="354060" y="1175657"/>
            <a:ext cx="5477019" cy="5472869"/>
          </a:xfrm>
          <a:prstGeom prst="rect">
            <a:avLst/>
          </a:prstGeom>
        </p:spPr>
        <p:txBody>
          <a:bodyPr/>
          <a:lstStyle/>
          <a:p>
            <a:pPr marL="0" indent="0">
              <a:buNone/>
            </a:pPr>
            <a:r>
              <a:rPr lang="en-US" sz="1200" dirty="0">
                <a:solidFill>
                  <a:schemeClr val="tx1"/>
                </a:solidFill>
                <a:effectLst/>
                <a:latin typeface="Roboto Condensed Light" panose="02000000000000000000" pitchFamily="2" charset="0"/>
                <a:ea typeface="Times New Roman" panose="02020603050405020304" pitchFamily="18" charset="0"/>
                <a:cs typeface="Calibri" panose="020F0502020204030204" pitchFamily="34" charset="0"/>
              </a:rPr>
              <a:t>“A Global AI in Financial Services Survey.” </a:t>
            </a:r>
            <a:r>
              <a:rPr lang="en-US" sz="1200" i="1" dirty="0">
                <a:solidFill>
                  <a:schemeClr val="tx1"/>
                </a:solidFill>
                <a:effectLst/>
                <a:latin typeface="Roboto Condensed Light" panose="02000000000000000000" pitchFamily="2" charset="0"/>
                <a:ea typeface="Times New Roman" panose="02020603050405020304" pitchFamily="18" charset="0"/>
                <a:cs typeface="Calibri" panose="020F0502020204030204" pitchFamily="34" charset="0"/>
              </a:rPr>
              <a:t>Cambridge Centre for Alternative Finance (CCAF) at the University of Cambridge Judge Business School and the World Economic Forum</a:t>
            </a:r>
            <a:r>
              <a:rPr lang="en-US" sz="1200" dirty="0">
                <a:solidFill>
                  <a:schemeClr val="tx1"/>
                </a:solidFill>
                <a:effectLst/>
                <a:latin typeface="Roboto Condensed Light" panose="02000000000000000000" pitchFamily="2" charset="0"/>
                <a:ea typeface="Times New Roman" panose="02020603050405020304" pitchFamily="18" charset="0"/>
                <a:cs typeface="Calibri" panose="020F0502020204030204" pitchFamily="34" charset="0"/>
              </a:rPr>
              <a:t>, Jan. 2020. Web.</a:t>
            </a:r>
            <a:endParaRPr lang="en-US" sz="12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r>
              <a:rPr lang="en-US" sz="1200" dirty="0">
                <a:solidFill>
                  <a:schemeClr val="tx1"/>
                </a:solidFill>
                <a:effectLst/>
                <a:latin typeface="Roboto Condensed Light" panose="02000000000000000000" pitchFamily="2" charset="0"/>
                <a:ea typeface="Times New Roman" panose="02020603050405020304" pitchFamily="18" charset="0"/>
                <a:cs typeface="Calibri" panose="020F0502020204030204" pitchFamily="34" charset="0"/>
              </a:rPr>
              <a:t>“Algorithmic Impact Assessment tool.” Government of Canada, 1 Nov. 2022. Web.</a:t>
            </a:r>
            <a:endParaRPr lang="en-US" sz="12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r>
              <a:rPr lang="en-US" sz="1200" dirty="0">
                <a:solidFill>
                  <a:schemeClr val="tx1"/>
                </a:solidFill>
                <a:effectLst/>
                <a:latin typeface="Roboto Condensed Light" panose="02000000000000000000" pitchFamily="2" charset="0"/>
                <a:ea typeface="Times New Roman" panose="02020603050405020304" pitchFamily="18" charset="0"/>
                <a:cs typeface="Calibri" panose="020F0502020204030204" pitchFamily="34" charset="0"/>
              </a:rPr>
              <a:t>Artificial Intelligence/Machine Learning Risk &amp; Security Working Group (AIRS). “Artificial Intelligence Risk &amp; Governance.” </a:t>
            </a:r>
            <a:r>
              <a:rPr lang="en-US" sz="1200" i="1" dirty="0">
                <a:solidFill>
                  <a:schemeClr val="tx1"/>
                </a:solidFill>
                <a:effectLst/>
                <a:latin typeface="Roboto Condensed Light" panose="02000000000000000000" pitchFamily="2" charset="0"/>
                <a:ea typeface="Times New Roman" panose="02020603050405020304" pitchFamily="18" charset="0"/>
                <a:cs typeface="Calibri" panose="020F0502020204030204" pitchFamily="34" charset="0"/>
              </a:rPr>
              <a:t>The Wharton School, The University of Pennsylvania, </a:t>
            </a:r>
            <a:r>
              <a:rPr lang="en-US" sz="1200" dirty="0">
                <a:solidFill>
                  <a:schemeClr val="tx1"/>
                </a:solidFill>
                <a:effectLst/>
                <a:latin typeface="Roboto Condensed Light" panose="02000000000000000000" pitchFamily="2" charset="0"/>
                <a:ea typeface="Times New Roman" panose="02020603050405020304" pitchFamily="18" charset="0"/>
                <a:cs typeface="Calibri" panose="020F0502020204030204" pitchFamily="34" charset="0"/>
              </a:rPr>
              <a:t>n.d.</a:t>
            </a:r>
            <a:r>
              <a:rPr lang="en-US" sz="1200" i="1" dirty="0">
                <a:solidFill>
                  <a:schemeClr val="tx1"/>
                </a:solidFill>
                <a:effectLst/>
                <a:latin typeface="Roboto Condensed Light" panose="02000000000000000000" pitchFamily="2" charset="0"/>
                <a:ea typeface="Times New Roman" panose="02020603050405020304" pitchFamily="18" charset="0"/>
                <a:cs typeface="Calibri" panose="020F0502020204030204" pitchFamily="34" charset="0"/>
              </a:rPr>
              <a:t> </a:t>
            </a:r>
            <a:r>
              <a:rPr lang="en-US" sz="1200" dirty="0">
                <a:solidFill>
                  <a:schemeClr val="tx1"/>
                </a:solidFill>
                <a:effectLst/>
                <a:latin typeface="Roboto Condensed Light" panose="02000000000000000000" pitchFamily="2" charset="0"/>
                <a:ea typeface="Times New Roman" panose="02020603050405020304" pitchFamily="18" charset="0"/>
                <a:cs typeface="Calibri" panose="020F0502020204030204" pitchFamily="34" charset="0"/>
              </a:rPr>
              <a:t>Accessed August 2022.</a:t>
            </a:r>
            <a:endParaRPr lang="en-US" sz="12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r>
              <a:rPr lang="en-US" sz="1200" dirty="0">
                <a:solidFill>
                  <a:schemeClr val="tx1"/>
                </a:solidFill>
                <a:effectLst/>
                <a:latin typeface="Roboto Condensed Light" panose="02000000000000000000" pitchFamily="2" charset="0"/>
                <a:ea typeface="Times New Roman" panose="02020603050405020304" pitchFamily="18" charset="0"/>
                <a:cs typeface="Calibri" panose="020F0502020204030204" pitchFamily="34" charset="0"/>
              </a:rPr>
              <a:t>“Attacking Machine Learning with Adversarial Examples.” </a:t>
            </a:r>
            <a:r>
              <a:rPr lang="en-US" sz="1200" i="1" dirty="0" err="1">
                <a:solidFill>
                  <a:schemeClr val="tx1"/>
                </a:solidFill>
                <a:effectLst/>
                <a:latin typeface="Roboto Condensed Light" panose="02000000000000000000" pitchFamily="2" charset="0"/>
                <a:ea typeface="Times New Roman" panose="02020603050405020304" pitchFamily="18" charset="0"/>
                <a:cs typeface="Calibri" panose="020F0502020204030204" pitchFamily="34" charset="0"/>
              </a:rPr>
              <a:t>OpenAI</a:t>
            </a:r>
            <a:r>
              <a:rPr lang="en-US" sz="1200" dirty="0">
                <a:solidFill>
                  <a:schemeClr val="tx1"/>
                </a:solidFill>
                <a:effectLst/>
                <a:latin typeface="Roboto Condensed Light" panose="02000000000000000000" pitchFamily="2" charset="0"/>
                <a:ea typeface="Times New Roman" panose="02020603050405020304" pitchFamily="18" charset="0"/>
                <a:cs typeface="Calibri" panose="020F0502020204030204" pitchFamily="34" charset="0"/>
              </a:rPr>
              <a:t>, 24 Feb. 2017. Accessed August 2022.</a:t>
            </a:r>
            <a:endParaRPr lang="en-US" sz="12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r>
              <a:rPr lang="en-US" sz="1200" dirty="0">
                <a:solidFill>
                  <a:schemeClr val="tx1"/>
                </a:solidFill>
                <a:effectLst/>
                <a:latin typeface="Roboto Condensed Light" panose="02000000000000000000" pitchFamily="2" charset="0"/>
                <a:ea typeface="Times New Roman" panose="02020603050405020304" pitchFamily="18" charset="0"/>
                <a:cs typeface="Calibri" panose="020F0502020204030204" pitchFamily="34" charset="0"/>
              </a:rPr>
              <a:t>Bill C-27: Artificial Intelligence and Data Act (AIDA). 1</a:t>
            </a:r>
            <a:r>
              <a:rPr lang="en-US" sz="1200" baseline="30000" dirty="0">
                <a:solidFill>
                  <a:schemeClr val="tx1"/>
                </a:solidFill>
                <a:effectLst/>
                <a:latin typeface="Roboto Condensed Light" panose="02000000000000000000" pitchFamily="2" charset="0"/>
                <a:ea typeface="Times New Roman" panose="02020603050405020304" pitchFamily="18" charset="0"/>
                <a:cs typeface="Calibri" panose="020F0502020204030204" pitchFamily="34" charset="0"/>
              </a:rPr>
              <a:t>st</a:t>
            </a:r>
            <a:r>
              <a:rPr lang="en-US" sz="1200" dirty="0">
                <a:solidFill>
                  <a:schemeClr val="tx1"/>
                </a:solidFill>
                <a:effectLst/>
                <a:latin typeface="Roboto Condensed Light" panose="02000000000000000000" pitchFamily="2" charset="0"/>
                <a:ea typeface="Times New Roman" panose="02020603050405020304" pitchFamily="18" charset="0"/>
                <a:cs typeface="Calibri" panose="020F0502020204030204" pitchFamily="34" charset="0"/>
              </a:rPr>
              <a:t> Reading, 44</a:t>
            </a:r>
            <a:r>
              <a:rPr lang="en-US" sz="1200" baseline="30000" dirty="0">
                <a:solidFill>
                  <a:schemeClr val="tx1"/>
                </a:solidFill>
                <a:effectLst/>
                <a:latin typeface="Roboto Condensed Light" panose="02000000000000000000" pitchFamily="2" charset="0"/>
                <a:ea typeface="Times New Roman" panose="02020603050405020304" pitchFamily="18" charset="0"/>
                <a:cs typeface="Calibri" panose="020F0502020204030204" pitchFamily="34" charset="0"/>
              </a:rPr>
              <a:t>th</a:t>
            </a:r>
            <a:r>
              <a:rPr lang="en-US" sz="1200" dirty="0">
                <a:solidFill>
                  <a:schemeClr val="tx1"/>
                </a:solidFill>
                <a:effectLst/>
                <a:latin typeface="Roboto Condensed Light" panose="02000000000000000000" pitchFamily="2" charset="0"/>
                <a:ea typeface="Times New Roman" panose="02020603050405020304" pitchFamily="18" charset="0"/>
                <a:cs typeface="Calibri" panose="020F0502020204030204" pitchFamily="34" charset="0"/>
              </a:rPr>
              <a:t> Parl., 1</a:t>
            </a:r>
            <a:r>
              <a:rPr lang="en-US" sz="1200" baseline="30000" dirty="0">
                <a:solidFill>
                  <a:schemeClr val="tx1"/>
                </a:solidFill>
                <a:effectLst/>
                <a:latin typeface="Roboto Condensed Light" panose="02000000000000000000" pitchFamily="2" charset="0"/>
                <a:ea typeface="Times New Roman" panose="02020603050405020304" pitchFamily="18" charset="0"/>
                <a:cs typeface="Calibri" panose="020F0502020204030204" pitchFamily="34" charset="0"/>
              </a:rPr>
              <a:t>st</a:t>
            </a:r>
            <a:r>
              <a:rPr lang="en-US" sz="1200" dirty="0">
                <a:solidFill>
                  <a:schemeClr val="tx1"/>
                </a:solidFill>
                <a:effectLst/>
                <a:latin typeface="Roboto Condensed Light" panose="02000000000000000000" pitchFamily="2" charset="0"/>
                <a:ea typeface="Times New Roman" panose="02020603050405020304" pitchFamily="18" charset="0"/>
                <a:cs typeface="Calibri" panose="020F0502020204030204" pitchFamily="34" charset="0"/>
              </a:rPr>
              <a:t> sess. Library of Parliament,  16 June, 2022. </a:t>
            </a:r>
            <a:r>
              <a:rPr lang="en-US" sz="1200" i="1" dirty="0">
                <a:solidFill>
                  <a:schemeClr val="tx1"/>
                </a:solidFill>
                <a:effectLst/>
                <a:latin typeface="Roboto Condensed Light" panose="02000000000000000000" pitchFamily="2" charset="0"/>
                <a:ea typeface="Times New Roman" panose="02020603050405020304" pitchFamily="18" charset="0"/>
                <a:cs typeface="Calibri" panose="020F0502020204030204" pitchFamily="34" charset="0"/>
              </a:rPr>
              <a:t>Parliament of Canada. </a:t>
            </a:r>
            <a:r>
              <a:rPr lang="en-US" sz="1200" dirty="0">
                <a:solidFill>
                  <a:schemeClr val="tx1"/>
                </a:solidFill>
                <a:effectLst/>
                <a:latin typeface="Roboto Condensed Light" panose="02000000000000000000" pitchFamily="2" charset="0"/>
                <a:ea typeface="Times New Roman" panose="02020603050405020304" pitchFamily="18" charset="0"/>
                <a:cs typeface="Calibri" panose="020F0502020204030204" pitchFamily="34" charset="0"/>
              </a:rPr>
              <a:t>Accessed August 2022.</a:t>
            </a:r>
            <a:endParaRPr lang="en-US" sz="12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r>
              <a:rPr lang="en-US" sz="1200" dirty="0">
                <a:solidFill>
                  <a:schemeClr val="tx1"/>
                </a:solidFill>
                <a:effectLst/>
                <a:latin typeface="Roboto Condensed Light" panose="02000000000000000000" pitchFamily="2" charset="0"/>
                <a:ea typeface="Times New Roman" panose="02020603050405020304" pitchFamily="18" charset="0"/>
                <a:cs typeface="Calibri" panose="020F0502020204030204" pitchFamily="34" charset="0"/>
              </a:rPr>
              <a:t>Buchanan, Will, et al. “Detect data drift (preview) on datasets.” </a:t>
            </a:r>
            <a:r>
              <a:rPr lang="en-US" sz="1200" i="1" dirty="0">
                <a:solidFill>
                  <a:schemeClr val="tx1"/>
                </a:solidFill>
                <a:effectLst/>
                <a:latin typeface="Roboto Condensed Light" panose="02000000000000000000" pitchFamily="2" charset="0"/>
                <a:ea typeface="Times New Roman" panose="02020603050405020304" pitchFamily="18" charset="0"/>
                <a:cs typeface="Calibri" panose="020F0502020204030204" pitchFamily="34" charset="0"/>
              </a:rPr>
              <a:t>Azure </a:t>
            </a:r>
            <a:r>
              <a:rPr lang="en-US" sz="1200" i="1" dirty="0">
                <a:solidFill>
                  <a:schemeClr val="tx1"/>
                </a:solidFill>
                <a:ea typeface="Times New Roman" panose="02020603050405020304" pitchFamily="18" charset="0"/>
                <a:cs typeface="Calibri" panose="020F0502020204030204" pitchFamily="34" charset="0"/>
              </a:rPr>
              <a:t>Machine Learning </a:t>
            </a:r>
            <a:r>
              <a:rPr lang="en-US" sz="1200" i="1" dirty="0">
                <a:solidFill>
                  <a:schemeClr val="tx1"/>
                </a:solidFill>
                <a:effectLst/>
                <a:latin typeface="Roboto Condensed Light" panose="02000000000000000000" pitchFamily="2" charset="0"/>
                <a:ea typeface="Times New Roman" panose="02020603050405020304" pitchFamily="18" charset="0"/>
                <a:cs typeface="Calibri" panose="020F0502020204030204" pitchFamily="34" charset="0"/>
              </a:rPr>
              <a:t>Documentation, Microsoft</a:t>
            </a:r>
            <a:r>
              <a:rPr lang="en-US" sz="1200" dirty="0">
                <a:solidFill>
                  <a:schemeClr val="tx1"/>
                </a:solidFill>
                <a:effectLst/>
                <a:latin typeface="Roboto Condensed Light" panose="02000000000000000000" pitchFamily="2" charset="0"/>
                <a:ea typeface="Times New Roman" panose="02020603050405020304" pitchFamily="18" charset="0"/>
                <a:cs typeface="Calibri" panose="020F0502020204030204" pitchFamily="34" charset="0"/>
              </a:rPr>
              <a:t>, 2022. Web.</a:t>
            </a:r>
            <a:endParaRPr lang="en-US" sz="12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r>
              <a:rPr lang="en-US" sz="1200" dirty="0">
                <a:solidFill>
                  <a:schemeClr val="tx1"/>
                </a:solidFill>
                <a:effectLst/>
                <a:latin typeface="Roboto Condensed Light" panose="02000000000000000000" pitchFamily="2" charset="0"/>
                <a:ea typeface="Times New Roman" panose="02020603050405020304" pitchFamily="18" charset="0"/>
                <a:cs typeface="Calibri" panose="020F0502020204030204" pitchFamily="34" charset="0"/>
              </a:rPr>
              <a:t>“Directive on Automated Decision-Making.” </a:t>
            </a:r>
            <a:r>
              <a:rPr lang="en-US" sz="1200" i="1" dirty="0">
                <a:solidFill>
                  <a:schemeClr val="tx1"/>
                </a:solidFill>
                <a:effectLst/>
                <a:latin typeface="Roboto Condensed Light" panose="02000000000000000000" pitchFamily="2" charset="0"/>
                <a:ea typeface="Times New Roman" panose="02020603050405020304" pitchFamily="18" charset="0"/>
                <a:cs typeface="Calibri" panose="020F0502020204030204" pitchFamily="34" charset="0"/>
              </a:rPr>
              <a:t>Government of Canada</a:t>
            </a:r>
            <a:r>
              <a:rPr lang="en-US" sz="1200" dirty="0">
                <a:solidFill>
                  <a:schemeClr val="tx1"/>
                </a:solidFill>
                <a:effectLst/>
                <a:latin typeface="Roboto Condensed Light" panose="02000000000000000000" pitchFamily="2" charset="0"/>
                <a:ea typeface="Times New Roman" panose="02020603050405020304" pitchFamily="18" charset="0"/>
                <a:cs typeface="Calibri" panose="020F0502020204030204" pitchFamily="34" charset="0"/>
              </a:rPr>
              <a:t>, 1 May 2021. Web.</a:t>
            </a:r>
            <a:endParaRPr lang="en-US" sz="12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r>
              <a:rPr lang="en-US" sz="1200" dirty="0">
                <a:solidFill>
                  <a:schemeClr val="tx1"/>
                </a:solidFill>
                <a:effectLst/>
                <a:latin typeface="Roboto Condensed Light" panose="02000000000000000000" pitchFamily="2" charset="0"/>
                <a:ea typeface="Times New Roman" panose="02020603050405020304" pitchFamily="18" charset="0"/>
                <a:cs typeface="Calibri" panose="020F0502020204030204" pitchFamily="34" charset="0"/>
              </a:rPr>
              <a:t>“Ethics, Transparency and Accountability Framework for Automated Decision-Making. Guidance.” </a:t>
            </a:r>
            <a:r>
              <a:rPr lang="en-US" sz="1200" i="1" dirty="0">
                <a:solidFill>
                  <a:schemeClr val="tx1"/>
                </a:solidFill>
                <a:effectLst/>
                <a:latin typeface="Roboto Condensed Light" panose="02000000000000000000" pitchFamily="2" charset="0"/>
                <a:ea typeface="Times New Roman" panose="02020603050405020304" pitchFamily="18" charset="0"/>
                <a:cs typeface="Calibri" panose="020F0502020204030204" pitchFamily="34" charset="0"/>
              </a:rPr>
              <a:t>Office for Artificial Intelligence, UK Government</a:t>
            </a:r>
            <a:r>
              <a:rPr lang="en-US" sz="1200" dirty="0">
                <a:solidFill>
                  <a:schemeClr val="tx1"/>
                </a:solidFill>
                <a:effectLst/>
                <a:latin typeface="Roboto Condensed Light" panose="02000000000000000000" pitchFamily="2" charset="0"/>
                <a:ea typeface="Times New Roman" panose="02020603050405020304" pitchFamily="18" charset="0"/>
                <a:cs typeface="Calibri" panose="020F0502020204030204" pitchFamily="34" charset="0"/>
              </a:rPr>
              <a:t>, 13 May 2021. Web. </a:t>
            </a:r>
            <a:endParaRPr lang="en-US" sz="12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r>
              <a:rPr lang="en-US" sz="1200" dirty="0">
                <a:solidFill>
                  <a:schemeClr val="tx1"/>
                </a:solidFill>
              </a:rPr>
              <a:t>European Commission. “Artificial Intelligence Act.” </a:t>
            </a:r>
            <a:r>
              <a:rPr lang="en-US" sz="1200" i="1" dirty="0">
                <a:solidFill>
                  <a:schemeClr val="tx1"/>
                </a:solidFill>
              </a:rPr>
              <a:t>The AI Act, </a:t>
            </a:r>
            <a:r>
              <a:rPr lang="en-US" sz="1200" dirty="0">
                <a:solidFill>
                  <a:schemeClr val="tx1"/>
                </a:solidFill>
              </a:rPr>
              <a:t>2021. Web.</a:t>
            </a:r>
          </a:p>
          <a:p>
            <a:pPr marL="0" indent="0">
              <a:buNone/>
            </a:pPr>
            <a:r>
              <a:rPr lang="en-US" sz="1200" dirty="0" err="1">
                <a:solidFill>
                  <a:schemeClr val="tx1"/>
                </a:solidFill>
                <a:effectLst/>
                <a:latin typeface="Roboto Condensed Light" panose="02000000000000000000" pitchFamily="2" charset="0"/>
                <a:ea typeface="Times New Roman" panose="02020603050405020304" pitchFamily="18" charset="0"/>
                <a:cs typeface="Calibri" panose="020F0502020204030204" pitchFamily="34" charset="0"/>
              </a:rPr>
              <a:t>Floridi</a:t>
            </a:r>
            <a:r>
              <a:rPr lang="en-US" sz="1200" dirty="0">
                <a:solidFill>
                  <a:schemeClr val="tx1"/>
                </a:solidFill>
                <a:effectLst/>
                <a:latin typeface="Roboto Condensed Light" panose="02000000000000000000" pitchFamily="2" charset="0"/>
                <a:ea typeface="Times New Roman" panose="02020603050405020304" pitchFamily="18" charset="0"/>
                <a:cs typeface="Calibri" panose="020F0502020204030204" pitchFamily="34" charset="0"/>
              </a:rPr>
              <a:t>, Luciano, and </a:t>
            </a:r>
            <a:r>
              <a:rPr lang="en-US" sz="1200" dirty="0" err="1">
                <a:solidFill>
                  <a:schemeClr val="tx1"/>
                </a:solidFill>
                <a:effectLst/>
                <a:latin typeface="Roboto Condensed Light" panose="02000000000000000000" pitchFamily="2" charset="0"/>
                <a:ea typeface="Times New Roman" panose="02020603050405020304" pitchFamily="18" charset="0"/>
                <a:cs typeface="Calibri" panose="020F0502020204030204" pitchFamily="34" charset="0"/>
              </a:rPr>
              <a:t>Mariarosaria</a:t>
            </a:r>
            <a:r>
              <a:rPr lang="en-US" sz="1200" dirty="0">
                <a:solidFill>
                  <a:schemeClr val="tx1"/>
                </a:solidFill>
                <a:effectLst/>
                <a:latin typeface="Roboto Condensed Light" panose="02000000000000000000" pitchFamily="2" charset="0"/>
                <a:ea typeface="Times New Roman" panose="02020603050405020304" pitchFamily="18" charset="0"/>
                <a:cs typeface="Calibri" panose="020F0502020204030204" pitchFamily="34" charset="0"/>
              </a:rPr>
              <a:t> Taddeo. “What is data ethics?” The Royal Society Publishing, vol. 374, no. 2083, 28 Dec. 2016. Accessed July 2022.</a:t>
            </a:r>
            <a:endParaRPr lang="en-US" sz="12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Text Placeholder 3"/>
          <p:cNvSpPr>
            <a:spLocks noGrp="1"/>
          </p:cNvSpPr>
          <p:nvPr>
            <p:ph type="body" sz="quarter" idx="14"/>
          </p:nvPr>
        </p:nvSpPr>
        <p:spPr>
          <a:xfrm>
            <a:off x="6166630" y="1177076"/>
            <a:ext cx="5477019" cy="5261824"/>
          </a:xfrm>
          <a:prstGeom prst="rect">
            <a:avLst/>
          </a:prstGeom>
        </p:spPr>
        <p:txBody>
          <a:bodyPr/>
          <a:lstStyle/>
          <a:p>
            <a:pPr marL="0" indent="0">
              <a:buNone/>
            </a:pPr>
            <a:r>
              <a:rPr lang="en-US" sz="1200" dirty="0">
                <a:solidFill>
                  <a:schemeClr val="tx1"/>
                </a:solidFill>
                <a:effectLst/>
                <a:latin typeface="Roboto Condensed Light" panose="02000000000000000000" pitchFamily="2" charset="0"/>
                <a:ea typeface="Times New Roman" panose="02020603050405020304" pitchFamily="18" charset="0"/>
                <a:cs typeface="Calibri" panose="020F0502020204030204" pitchFamily="34" charset="0"/>
              </a:rPr>
              <a:t>G20 Trade Ministers and Digital Economy Ministers. “G20 Ministerial Statement on Trade and Digital Economy.” </a:t>
            </a:r>
            <a:r>
              <a:rPr lang="en-US" sz="1200" i="1" dirty="0">
                <a:solidFill>
                  <a:schemeClr val="tx1"/>
                </a:solidFill>
                <a:effectLst/>
                <a:latin typeface="Roboto Condensed Light" panose="02000000000000000000" pitchFamily="2" charset="0"/>
                <a:ea typeface="Times New Roman" panose="02020603050405020304" pitchFamily="18" charset="0"/>
                <a:cs typeface="Calibri" panose="020F0502020204030204" pitchFamily="34" charset="0"/>
              </a:rPr>
              <a:t>Ministry of Foreign Affairs of Japan, </a:t>
            </a:r>
            <a:r>
              <a:rPr lang="en-US" sz="1200" dirty="0">
                <a:solidFill>
                  <a:schemeClr val="tx1"/>
                </a:solidFill>
                <a:effectLst/>
                <a:latin typeface="Roboto Condensed Light" panose="02000000000000000000" pitchFamily="2" charset="0"/>
                <a:ea typeface="Times New Roman" panose="02020603050405020304" pitchFamily="18" charset="0"/>
                <a:cs typeface="Calibri" panose="020F0502020204030204" pitchFamily="34" charset="0"/>
              </a:rPr>
              <a:t>2019. Accessed August 2022.</a:t>
            </a:r>
            <a:endParaRPr lang="en-US" sz="12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r>
              <a:rPr lang="en-US" sz="1200" dirty="0" err="1">
                <a:solidFill>
                  <a:schemeClr val="tx1"/>
                </a:solidFill>
                <a:effectLst/>
                <a:latin typeface="Roboto Condensed Light" panose="02000000000000000000" pitchFamily="2" charset="0"/>
                <a:ea typeface="Times New Roman" panose="02020603050405020304" pitchFamily="18" charset="0"/>
                <a:cs typeface="Calibri" panose="020F0502020204030204" pitchFamily="34" charset="0"/>
              </a:rPr>
              <a:t>Giardino</a:t>
            </a:r>
            <a:r>
              <a:rPr lang="en-US" sz="1200" dirty="0">
                <a:solidFill>
                  <a:schemeClr val="tx1"/>
                </a:solidFill>
                <a:effectLst/>
                <a:latin typeface="Roboto Condensed Light" panose="02000000000000000000" pitchFamily="2" charset="0"/>
                <a:ea typeface="Times New Roman" panose="02020603050405020304" pitchFamily="18" charset="0"/>
                <a:cs typeface="Calibri" panose="020F0502020204030204" pitchFamily="34" charset="0"/>
              </a:rPr>
              <a:t>, Elisa. “The mirage of a global framework for AI governance.” </a:t>
            </a:r>
            <a:r>
              <a:rPr lang="en-US" sz="1200" i="1" dirty="0">
                <a:solidFill>
                  <a:schemeClr val="tx1"/>
                </a:solidFill>
                <a:effectLst/>
                <a:latin typeface="Roboto Condensed Light" panose="02000000000000000000" pitchFamily="2" charset="0"/>
                <a:ea typeface="Times New Roman" panose="02020603050405020304" pitchFamily="18" charset="0"/>
                <a:cs typeface="Calibri" panose="020F0502020204030204" pitchFamily="34" charset="0"/>
              </a:rPr>
              <a:t>Medium, </a:t>
            </a:r>
            <a:r>
              <a:rPr lang="en-US" sz="1200" dirty="0">
                <a:solidFill>
                  <a:schemeClr val="tx1"/>
                </a:solidFill>
                <a:effectLst/>
                <a:latin typeface="Roboto Condensed Light" panose="02000000000000000000" pitchFamily="2" charset="0"/>
                <a:ea typeface="Times New Roman" panose="02020603050405020304" pitchFamily="18" charset="0"/>
                <a:cs typeface="Calibri" panose="020F0502020204030204" pitchFamily="34" charset="0"/>
              </a:rPr>
              <a:t>7 Nov. 2020 Accessed July 2022.</a:t>
            </a:r>
            <a:endParaRPr lang="en-US" sz="12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r>
              <a:rPr lang="en-US" sz="1200" dirty="0">
                <a:solidFill>
                  <a:schemeClr val="tx1"/>
                </a:solidFill>
                <a:effectLst/>
                <a:latin typeface="Roboto Condensed Light" panose="02000000000000000000" pitchFamily="2" charset="0"/>
                <a:ea typeface="Times New Roman" panose="02020603050405020304" pitchFamily="18" charset="0"/>
                <a:cs typeface="Calibri" panose="020F0502020204030204" pitchFamily="34" charset="0"/>
              </a:rPr>
              <a:t>“Glossary of Terms.” </a:t>
            </a:r>
            <a:r>
              <a:rPr lang="en-US" sz="1200" i="1" dirty="0">
                <a:solidFill>
                  <a:schemeClr val="tx1"/>
                </a:solidFill>
                <a:effectLst/>
                <a:latin typeface="Roboto Condensed Light" panose="02000000000000000000" pitchFamily="2" charset="0"/>
                <a:ea typeface="Times New Roman" panose="02020603050405020304" pitchFamily="18" charset="0"/>
                <a:cs typeface="Calibri" panose="020F0502020204030204" pitchFamily="34" charset="0"/>
              </a:rPr>
              <a:t>Open Data Institute</a:t>
            </a:r>
            <a:r>
              <a:rPr lang="en-US" sz="1200" dirty="0">
                <a:solidFill>
                  <a:schemeClr val="tx1"/>
                </a:solidFill>
                <a:effectLst/>
                <a:latin typeface="Roboto Condensed Light" panose="02000000000000000000" pitchFamily="2" charset="0"/>
                <a:ea typeface="Times New Roman" panose="02020603050405020304" pitchFamily="18" charset="0"/>
                <a:cs typeface="Calibri" panose="020F0502020204030204" pitchFamily="34" charset="0"/>
              </a:rPr>
              <a:t>, n.d. Accessed July 2022.</a:t>
            </a:r>
            <a:endParaRPr lang="en-US" sz="12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r>
              <a:rPr lang="en-US" sz="1200" dirty="0">
                <a:solidFill>
                  <a:schemeClr val="tx1"/>
                </a:solidFill>
                <a:effectLst/>
                <a:latin typeface="Roboto Condensed Light" panose="02000000000000000000" pitchFamily="2" charset="0"/>
                <a:ea typeface="Times New Roman" panose="02020603050405020304" pitchFamily="18" charset="0"/>
                <a:cs typeface="Calibri" panose="020F0502020204030204" pitchFamily="34" charset="0"/>
              </a:rPr>
              <a:t>“Invitation to Pilot AI Verify: AI Governance Testing Framework &amp; Toolkit.” </a:t>
            </a:r>
            <a:r>
              <a:rPr lang="en-US" sz="1200" dirty="0" err="1">
                <a:solidFill>
                  <a:schemeClr val="tx1"/>
                </a:solidFill>
                <a:effectLst/>
                <a:latin typeface="Roboto Condensed Light" panose="02000000000000000000" pitchFamily="2" charset="0"/>
                <a:ea typeface="Times New Roman" panose="02020603050405020304" pitchFamily="18" charset="0"/>
                <a:cs typeface="Calibri" panose="020F0502020204030204" pitchFamily="34" charset="0"/>
              </a:rPr>
              <a:t>Infocomm</a:t>
            </a:r>
            <a:r>
              <a:rPr lang="en-US" sz="1200" dirty="0">
                <a:solidFill>
                  <a:schemeClr val="tx1"/>
                </a:solidFill>
                <a:effectLst/>
                <a:latin typeface="Roboto Condensed Light" panose="02000000000000000000" pitchFamily="2" charset="0"/>
                <a:ea typeface="Times New Roman" panose="02020603050405020304" pitchFamily="18" charset="0"/>
                <a:cs typeface="Calibri" panose="020F0502020204030204" pitchFamily="34" charset="0"/>
              </a:rPr>
              <a:t> Media Development Authority (IMDA), 25 May 2022. Accessed August 2022. “Three Common Problems With The Three Lines Of Defense Framework.” Forbes, 6 July 2020. Accessed August 2022.</a:t>
            </a:r>
            <a:endParaRPr lang="en-US" sz="12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r>
              <a:rPr lang="en-US" sz="1200" dirty="0">
                <a:solidFill>
                  <a:schemeClr val="tx1"/>
                </a:solidFill>
                <a:effectLst/>
                <a:latin typeface="Roboto Condensed Light" panose="02000000000000000000" pitchFamily="2" charset="0"/>
                <a:ea typeface="Times New Roman" panose="02020603050405020304" pitchFamily="18" charset="0"/>
                <a:cs typeface="Calibri" panose="020F0502020204030204" pitchFamily="34" charset="0"/>
              </a:rPr>
              <a:t>“ISO 31000 Risk Management.” ISO, n.d. Web.</a:t>
            </a:r>
            <a:endParaRPr lang="en-US" sz="12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r>
              <a:rPr lang="en-US" sz="1200" dirty="0">
                <a:solidFill>
                  <a:schemeClr val="tx1"/>
                </a:solidFill>
                <a:effectLst/>
                <a:latin typeface="Roboto Condensed Light" panose="02000000000000000000" pitchFamily="2" charset="0"/>
                <a:ea typeface="Times New Roman" panose="02020603050405020304" pitchFamily="18" charset="0"/>
                <a:cs typeface="Calibri" panose="020F0502020204030204" pitchFamily="34" charset="0"/>
              </a:rPr>
              <a:t>“ISO 31000:2018(</a:t>
            </a:r>
            <a:r>
              <a:rPr lang="en-US" sz="1200" dirty="0" err="1">
                <a:solidFill>
                  <a:schemeClr val="tx1"/>
                </a:solidFill>
                <a:effectLst/>
                <a:latin typeface="Roboto Condensed Light" panose="02000000000000000000" pitchFamily="2" charset="0"/>
                <a:ea typeface="Times New Roman" panose="02020603050405020304" pitchFamily="18" charset="0"/>
                <a:cs typeface="Calibri" panose="020F0502020204030204" pitchFamily="34" charset="0"/>
              </a:rPr>
              <a:t>en</a:t>
            </a:r>
            <a:r>
              <a:rPr lang="en-US" sz="1200" dirty="0">
                <a:solidFill>
                  <a:schemeClr val="tx1"/>
                </a:solidFill>
                <a:effectLst/>
                <a:latin typeface="Roboto Condensed Light" panose="02000000000000000000" pitchFamily="2" charset="0"/>
                <a:ea typeface="Times New Roman" panose="02020603050405020304" pitchFamily="18" charset="0"/>
                <a:cs typeface="Calibri" panose="020F0502020204030204" pitchFamily="34" charset="0"/>
              </a:rPr>
              <a:t>) Risk management — Guideline.” ISO, 2018. Web. </a:t>
            </a:r>
            <a:endParaRPr lang="en-US" sz="12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r>
              <a:rPr lang="en-US" sz="1200" dirty="0">
                <a:solidFill>
                  <a:schemeClr val="tx1"/>
                </a:solidFill>
                <a:effectLst/>
                <a:latin typeface="Roboto Condensed Light" panose="02000000000000000000" pitchFamily="2" charset="0"/>
                <a:ea typeface="Times New Roman" panose="02020603050405020304" pitchFamily="18" charset="0"/>
                <a:cs typeface="Calibri" panose="020F0502020204030204" pitchFamily="34" charset="0"/>
              </a:rPr>
              <a:t>Jagielski, Matthew, and Nicolas </a:t>
            </a:r>
            <a:r>
              <a:rPr lang="en-US" sz="1200" dirty="0" err="1">
                <a:solidFill>
                  <a:schemeClr val="tx1"/>
                </a:solidFill>
                <a:effectLst/>
                <a:latin typeface="Roboto Condensed Light" panose="02000000000000000000" pitchFamily="2" charset="0"/>
                <a:ea typeface="Times New Roman" panose="02020603050405020304" pitchFamily="18" charset="0"/>
                <a:cs typeface="Calibri" panose="020F0502020204030204" pitchFamily="34" charset="0"/>
              </a:rPr>
              <a:t>Papernot</a:t>
            </a:r>
            <a:r>
              <a:rPr lang="en-US" sz="1200" dirty="0">
                <a:solidFill>
                  <a:schemeClr val="tx1"/>
                </a:solidFill>
                <a:effectLst/>
                <a:latin typeface="Roboto Condensed Light" panose="02000000000000000000" pitchFamily="2" charset="0"/>
                <a:ea typeface="Times New Roman" panose="02020603050405020304" pitchFamily="18" charset="0"/>
                <a:cs typeface="Calibri" panose="020F0502020204030204" pitchFamily="34" charset="0"/>
              </a:rPr>
              <a:t>. “In Model Extraction, Don’t Just Ask ‘How?’: Ask ‘Why?’.” </a:t>
            </a:r>
            <a:r>
              <a:rPr lang="en-US" sz="1200" i="1" dirty="0" err="1">
                <a:solidFill>
                  <a:schemeClr val="tx1"/>
                </a:solidFill>
                <a:effectLst/>
                <a:latin typeface="Roboto Condensed Light" panose="02000000000000000000" pitchFamily="2" charset="0"/>
                <a:ea typeface="Times New Roman" panose="02020603050405020304" pitchFamily="18" charset="0"/>
                <a:cs typeface="Calibri" panose="020F0502020204030204" pitchFamily="34" charset="0"/>
              </a:rPr>
              <a:t>cleverhans</a:t>
            </a:r>
            <a:r>
              <a:rPr lang="en-US" sz="1200" i="1" dirty="0">
                <a:solidFill>
                  <a:schemeClr val="tx1"/>
                </a:solidFill>
                <a:effectLst/>
                <a:latin typeface="Roboto Condensed Light" panose="02000000000000000000" pitchFamily="2" charset="0"/>
                <a:ea typeface="Times New Roman" panose="02020603050405020304" pitchFamily="18" charset="0"/>
                <a:cs typeface="Calibri" panose="020F0502020204030204" pitchFamily="34" charset="0"/>
              </a:rPr>
              <a:t>-blog, </a:t>
            </a:r>
            <a:r>
              <a:rPr lang="en-US" sz="1200" dirty="0">
                <a:solidFill>
                  <a:schemeClr val="tx1"/>
                </a:solidFill>
                <a:effectLst/>
                <a:latin typeface="Roboto Condensed Light" panose="02000000000000000000" pitchFamily="2" charset="0"/>
                <a:ea typeface="Times New Roman" panose="02020603050405020304" pitchFamily="18" charset="0"/>
                <a:cs typeface="Calibri" panose="020F0502020204030204" pitchFamily="34" charset="0"/>
              </a:rPr>
              <a:t>21 May 2020. Web. </a:t>
            </a:r>
            <a:endParaRPr lang="en-US" sz="12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r>
              <a:rPr lang="en-US" sz="1200" dirty="0">
                <a:solidFill>
                  <a:schemeClr val="tx1"/>
                </a:solidFill>
                <a:effectLst/>
                <a:latin typeface="Roboto Condensed Light" panose="02000000000000000000" pitchFamily="2" charset="0"/>
                <a:ea typeface="Times New Roman" panose="02020603050405020304" pitchFamily="18" charset="0"/>
                <a:cs typeface="Calibri" panose="020F0502020204030204" pitchFamily="34" charset="0"/>
              </a:rPr>
              <a:t>Liu, </a:t>
            </a:r>
            <a:r>
              <a:rPr lang="en-US" sz="1200" dirty="0" err="1">
                <a:solidFill>
                  <a:schemeClr val="tx1"/>
                </a:solidFill>
                <a:effectLst/>
                <a:latin typeface="Roboto Condensed Light" panose="02000000000000000000" pitchFamily="2" charset="0"/>
                <a:ea typeface="Times New Roman" panose="02020603050405020304" pitchFamily="18" charset="0"/>
                <a:cs typeface="Calibri" panose="020F0502020204030204" pitchFamily="34" charset="0"/>
              </a:rPr>
              <a:t>Shengyi</a:t>
            </a:r>
            <a:r>
              <a:rPr lang="en-US" sz="1200" dirty="0">
                <a:solidFill>
                  <a:schemeClr val="tx1"/>
                </a:solidFill>
                <a:effectLst/>
                <a:latin typeface="Roboto Condensed Light" panose="02000000000000000000" pitchFamily="2" charset="0"/>
                <a:ea typeface="Times New Roman" panose="02020603050405020304" pitchFamily="18" charset="0"/>
                <a:cs typeface="Calibri" panose="020F0502020204030204" pitchFamily="34" charset="0"/>
              </a:rPr>
              <a:t>. “Model Extraction Attack and Defense on Deep Generative Models.” </a:t>
            </a:r>
            <a:r>
              <a:rPr lang="en-US" sz="1200" i="1" dirty="0">
                <a:solidFill>
                  <a:schemeClr val="tx1"/>
                </a:solidFill>
                <a:effectLst/>
                <a:latin typeface="Roboto Condensed Light" panose="02000000000000000000" pitchFamily="2" charset="0"/>
                <a:ea typeface="Times New Roman" panose="02020603050405020304" pitchFamily="18" charset="0"/>
                <a:cs typeface="Calibri" panose="020F0502020204030204" pitchFamily="34" charset="0"/>
              </a:rPr>
              <a:t>Journal of Physics: Conference Series</a:t>
            </a:r>
            <a:r>
              <a:rPr lang="en-US" sz="1200" dirty="0">
                <a:solidFill>
                  <a:schemeClr val="tx1"/>
                </a:solidFill>
                <a:effectLst/>
                <a:latin typeface="Roboto Condensed Light" panose="02000000000000000000" pitchFamily="2" charset="0"/>
                <a:ea typeface="Times New Roman" panose="02020603050405020304" pitchFamily="18" charset="0"/>
                <a:cs typeface="Calibri" panose="020F0502020204030204" pitchFamily="34" charset="0"/>
              </a:rPr>
              <a:t>, 2189, 012024, 5 Dec. 2021. Web.</a:t>
            </a:r>
            <a:endParaRPr lang="en-US" sz="12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r>
              <a:rPr lang="en-US" sz="1200" i="1" dirty="0">
                <a:solidFill>
                  <a:schemeClr val="tx1"/>
                </a:solidFill>
                <a:effectLst/>
                <a:latin typeface="Roboto Condensed Light" panose="02000000000000000000" pitchFamily="2" charset="0"/>
                <a:ea typeface="Times New Roman" panose="02020603050405020304" pitchFamily="18" charset="0"/>
                <a:cs typeface="Calibri" panose="020F0502020204030204" pitchFamily="34" charset="0"/>
              </a:rPr>
              <a:t>MITRE ATLAS</a:t>
            </a:r>
            <a:r>
              <a:rPr lang="en-US" sz="1200" i="1" baseline="30000" dirty="0">
                <a:solidFill>
                  <a:schemeClr val="tx1"/>
                </a:solidFill>
                <a:effectLst/>
                <a:latin typeface="Roboto Condensed Light" panose="02000000000000000000" pitchFamily="2" charset="0"/>
                <a:ea typeface="Times New Roman" panose="02020603050405020304" pitchFamily="18" charset="0"/>
                <a:cs typeface="Calibri" panose="020F0502020204030204" pitchFamily="34" charset="0"/>
              </a:rPr>
              <a:t>TM</a:t>
            </a:r>
            <a:r>
              <a:rPr lang="en-US" sz="1200" i="1" dirty="0">
                <a:solidFill>
                  <a:schemeClr val="tx1"/>
                </a:solidFill>
                <a:effectLst/>
                <a:latin typeface="Roboto Condensed Light" panose="02000000000000000000" pitchFamily="2" charset="0"/>
                <a:ea typeface="Times New Roman" panose="02020603050405020304" pitchFamily="18" charset="0"/>
                <a:cs typeface="Calibri" panose="020F0502020204030204" pitchFamily="34" charset="0"/>
              </a:rPr>
              <a:t>, </a:t>
            </a:r>
            <a:r>
              <a:rPr lang="en-US" sz="1200" dirty="0">
                <a:solidFill>
                  <a:schemeClr val="tx1"/>
                </a:solidFill>
                <a:effectLst/>
                <a:latin typeface="Roboto Condensed Light" panose="02000000000000000000" pitchFamily="2" charset="0"/>
                <a:ea typeface="Times New Roman" panose="02020603050405020304" pitchFamily="18" charset="0"/>
                <a:cs typeface="Calibri" panose="020F0502020204030204" pitchFamily="34" charset="0"/>
              </a:rPr>
              <a:t>The MITRE Corporation.</a:t>
            </a:r>
            <a:r>
              <a:rPr lang="en-US" sz="1200" i="1" dirty="0">
                <a:solidFill>
                  <a:schemeClr val="tx1"/>
                </a:solidFill>
                <a:effectLst/>
                <a:latin typeface="Roboto Condensed Light" panose="02000000000000000000" pitchFamily="2" charset="0"/>
                <a:ea typeface="Times New Roman" panose="02020603050405020304" pitchFamily="18" charset="0"/>
                <a:cs typeface="Calibri" panose="020F0502020204030204" pitchFamily="34" charset="0"/>
              </a:rPr>
              <a:t> </a:t>
            </a:r>
            <a:r>
              <a:rPr lang="en-US" sz="1200" dirty="0">
                <a:solidFill>
                  <a:schemeClr val="tx1"/>
                </a:solidFill>
                <a:effectLst/>
                <a:latin typeface="Roboto Condensed Light" panose="02000000000000000000" pitchFamily="2" charset="0"/>
                <a:ea typeface="Times New Roman" panose="02020603050405020304" pitchFamily="18" charset="0"/>
                <a:cs typeface="Calibri" panose="020F0502020204030204" pitchFamily="34" charset="0"/>
              </a:rPr>
              <a:t>https://atlas.mitre.org/ </a:t>
            </a:r>
          </a:p>
          <a:p>
            <a:pPr marL="0" indent="0">
              <a:buNone/>
            </a:pPr>
            <a:r>
              <a:rPr lang="en-US" sz="1200" dirty="0">
                <a:solidFill>
                  <a:schemeClr val="tx1"/>
                </a:solidFill>
                <a:effectLst/>
                <a:latin typeface="Roboto Condensed Light" panose="02000000000000000000" pitchFamily="2" charset="0"/>
                <a:ea typeface="Times New Roman" panose="02020603050405020304" pitchFamily="18" charset="0"/>
                <a:cs typeface="Calibri" panose="020F0502020204030204" pitchFamily="34" charset="0"/>
              </a:rPr>
              <a:t>Molnar, Christoph. </a:t>
            </a:r>
            <a:r>
              <a:rPr lang="en-US" sz="1200" i="1" dirty="0">
                <a:solidFill>
                  <a:schemeClr val="tx1"/>
                </a:solidFill>
                <a:effectLst/>
                <a:latin typeface="Roboto Condensed Light" panose="02000000000000000000" pitchFamily="2" charset="0"/>
                <a:ea typeface="Times New Roman" panose="02020603050405020304" pitchFamily="18" charset="0"/>
                <a:cs typeface="Calibri" panose="020F0502020204030204" pitchFamily="34" charset="0"/>
              </a:rPr>
              <a:t>Interpretable Machine Learning, A Guide for Making Black Box Models Explainable</a:t>
            </a:r>
            <a:r>
              <a:rPr lang="en-US" sz="1200" dirty="0">
                <a:solidFill>
                  <a:schemeClr val="tx1"/>
                </a:solidFill>
                <a:effectLst/>
                <a:latin typeface="Roboto Condensed Light" panose="02000000000000000000" pitchFamily="2" charset="0"/>
                <a:ea typeface="Times New Roman" panose="02020603050405020304" pitchFamily="18" charset="0"/>
                <a:cs typeface="Calibri" panose="020F0502020204030204" pitchFamily="34" charset="0"/>
              </a:rPr>
              <a:t>. 12 July 2022. Web. </a:t>
            </a:r>
            <a:endParaRPr lang="en-US" sz="12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8810555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E626062-C3E0-C440-8080-B1BE42E1C4FF}"/>
              </a:ext>
            </a:extLst>
          </p:cNvPr>
          <p:cNvSpPr>
            <a:spLocks noGrp="1"/>
          </p:cNvSpPr>
          <p:nvPr>
            <p:ph type="title"/>
          </p:nvPr>
        </p:nvSpPr>
        <p:spPr>
          <a:xfrm>
            <a:off x="354060" y="530021"/>
            <a:ext cx="6712447" cy="645636"/>
          </a:xfrm>
        </p:spPr>
        <p:txBody>
          <a:bodyPr/>
          <a:lstStyle/>
          <a:p>
            <a:r>
              <a:rPr lang="en-US" dirty="0"/>
              <a:t>Bibliography </a:t>
            </a:r>
          </a:p>
        </p:txBody>
      </p:sp>
      <p:sp>
        <p:nvSpPr>
          <p:cNvPr id="3" name="Text Placeholder 2"/>
          <p:cNvSpPr>
            <a:spLocks noGrp="1"/>
          </p:cNvSpPr>
          <p:nvPr>
            <p:ph type="body" sz="quarter" idx="13"/>
          </p:nvPr>
        </p:nvSpPr>
        <p:spPr>
          <a:xfrm>
            <a:off x="354060" y="1175657"/>
            <a:ext cx="5477019" cy="5472869"/>
          </a:xfrm>
          <a:prstGeom prst="rect">
            <a:avLst/>
          </a:prstGeom>
        </p:spPr>
        <p:txBody>
          <a:bodyPr/>
          <a:lstStyle/>
          <a:p>
            <a:pPr marL="0" indent="0">
              <a:buNone/>
            </a:pPr>
            <a:r>
              <a:rPr lang="en-US" sz="1200" dirty="0">
                <a:solidFill>
                  <a:schemeClr val="tx1"/>
                </a:solidFill>
                <a:effectLst/>
                <a:latin typeface="Roboto Condensed Light" panose="02000000000000000000" pitchFamily="2" charset="0"/>
                <a:ea typeface="Times New Roman" panose="02020603050405020304" pitchFamily="18" charset="0"/>
                <a:cs typeface="Calibri" panose="020F0502020204030204" pitchFamily="34" charset="0"/>
              </a:rPr>
              <a:t>“Moving Beyond Principles. Addressing AI Operational Challenges.” </a:t>
            </a:r>
            <a:r>
              <a:rPr lang="en-US" sz="1200" i="1" dirty="0">
                <a:solidFill>
                  <a:schemeClr val="tx1"/>
                </a:solidFill>
                <a:effectLst/>
                <a:latin typeface="Roboto Condensed Light" panose="02000000000000000000" pitchFamily="2" charset="0"/>
                <a:ea typeface="Times New Roman" panose="02020603050405020304" pitchFamily="18" charset="0"/>
                <a:cs typeface="Calibri" panose="020F0502020204030204" pitchFamily="34" charset="0"/>
              </a:rPr>
              <a:t>Canadian Regulatory Technology Association (CRTA)</a:t>
            </a:r>
            <a:r>
              <a:rPr lang="en-US" sz="1200" dirty="0">
                <a:solidFill>
                  <a:schemeClr val="tx1"/>
                </a:solidFill>
                <a:effectLst/>
                <a:latin typeface="Roboto Condensed Light" panose="02000000000000000000" pitchFamily="2" charset="0"/>
                <a:ea typeface="Times New Roman" panose="02020603050405020304" pitchFamily="18" charset="0"/>
                <a:cs typeface="Calibri" panose="020F0502020204030204" pitchFamily="34" charset="0"/>
              </a:rPr>
              <a:t>, Feb. 2022.</a:t>
            </a:r>
            <a:endParaRPr lang="en-US" sz="12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r>
              <a:rPr lang="en-CA" sz="1200" dirty="0">
                <a:solidFill>
                  <a:schemeClr val="tx1"/>
                </a:solidFill>
                <a:effectLst/>
                <a:latin typeface="Roboto Condensed Light" panose="02000000000000000000" pitchFamily="2" charset="0"/>
                <a:ea typeface="Calibri" panose="020F0502020204030204" pitchFamily="34" charset="0"/>
                <a:cs typeface="Times New Roman" panose="02020603050405020304" pitchFamily="18" charset="0"/>
              </a:rPr>
              <a:t>National Artificial Intelligence Initiative, </a:t>
            </a:r>
            <a:r>
              <a:rPr lang="en-CA" sz="1200" i="1" dirty="0">
                <a:solidFill>
                  <a:schemeClr val="tx1"/>
                </a:solidFill>
                <a:effectLst/>
                <a:latin typeface="Roboto Condensed Light" panose="02000000000000000000" pitchFamily="2" charset="0"/>
                <a:ea typeface="Calibri" panose="020F0502020204030204" pitchFamily="34" charset="0"/>
                <a:cs typeface="Times New Roman" panose="02020603050405020304" pitchFamily="18" charset="0"/>
              </a:rPr>
              <a:t>US Government</a:t>
            </a:r>
            <a:r>
              <a:rPr lang="en-CA" sz="1200" dirty="0">
                <a:solidFill>
                  <a:schemeClr val="tx1"/>
                </a:solidFill>
                <a:effectLst/>
                <a:latin typeface="Roboto Condensed Light" panose="02000000000000000000" pitchFamily="2" charset="0"/>
                <a:ea typeface="Calibri" panose="020F0502020204030204" pitchFamily="34" charset="0"/>
                <a:cs typeface="Times New Roman" panose="02020603050405020304" pitchFamily="18" charset="0"/>
              </a:rPr>
              <a:t>. https://www.ai.gov/. Accessed August 2022.</a:t>
            </a:r>
            <a:endParaRPr lang="en-US" sz="12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r>
              <a:rPr lang="en-CA" sz="1200" dirty="0">
                <a:solidFill>
                  <a:schemeClr val="tx1"/>
                </a:solidFill>
                <a:effectLst/>
                <a:latin typeface="Roboto Condensed Light" panose="02000000000000000000" pitchFamily="2" charset="0"/>
                <a:ea typeface="Calibri" panose="020F0502020204030204" pitchFamily="34" charset="0"/>
                <a:cs typeface="Times New Roman" panose="02020603050405020304" pitchFamily="18" charset="0"/>
              </a:rPr>
              <a:t>OECD.AI , </a:t>
            </a:r>
            <a:r>
              <a:rPr lang="en-CA" sz="1200" i="1" dirty="0">
                <a:solidFill>
                  <a:schemeClr val="tx1"/>
                </a:solidFill>
                <a:effectLst/>
                <a:latin typeface="Roboto Condensed Light" panose="02000000000000000000" pitchFamily="2" charset="0"/>
                <a:ea typeface="Calibri" panose="020F0502020204030204" pitchFamily="34" charset="0"/>
                <a:cs typeface="Times New Roman" panose="02020603050405020304" pitchFamily="18" charset="0"/>
              </a:rPr>
              <a:t>OECD</a:t>
            </a:r>
            <a:r>
              <a:rPr lang="en-CA" sz="1200" dirty="0">
                <a:solidFill>
                  <a:schemeClr val="tx1"/>
                </a:solidFill>
                <a:effectLst/>
                <a:latin typeface="Roboto Condensed Light" panose="02000000000000000000" pitchFamily="2" charset="0"/>
                <a:ea typeface="Calibri" panose="020F0502020204030204" pitchFamily="34" charset="0"/>
                <a:cs typeface="Times New Roman" panose="02020603050405020304" pitchFamily="18" charset="0"/>
              </a:rPr>
              <a:t>. https://oecd.ai. Accessed 9 July 2022.</a:t>
            </a:r>
            <a:endParaRPr lang="en-US" sz="12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r>
              <a:rPr lang="en-US" sz="1200" dirty="0">
                <a:solidFill>
                  <a:schemeClr val="tx1"/>
                </a:solidFill>
                <a:effectLst/>
                <a:latin typeface="Roboto Condensed Light" panose="02000000000000000000" pitchFamily="2" charset="0"/>
                <a:ea typeface="Times New Roman" panose="02020603050405020304" pitchFamily="18" charset="0"/>
                <a:cs typeface="Calibri" panose="020F0502020204030204" pitchFamily="34" charset="0"/>
              </a:rPr>
              <a:t>“Pan-Canadian AI Strategy.” </a:t>
            </a:r>
            <a:r>
              <a:rPr lang="en-US" sz="1200" i="1" dirty="0">
                <a:solidFill>
                  <a:schemeClr val="tx1"/>
                </a:solidFill>
                <a:effectLst/>
                <a:latin typeface="Roboto Condensed Light" panose="02000000000000000000" pitchFamily="2" charset="0"/>
                <a:ea typeface="Times New Roman" panose="02020603050405020304" pitchFamily="18" charset="0"/>
                <a:cs typeface="Calibri" panose="020F0502020204030204" pitchFamily="34" charset="0"/>
              </a:rPr>
              <a:t>CIFAR</a:t>
            </a:r>
            <a:r>
              <a:rPr lang="en-US" sz="1200" dirty="0">
                <a:solidFill>
                  <a:schemeClr val="tx1"/>
                </a:solidFill>
                <a:effectLst/>
                <a:latin typeface="Roboto Condensed Light" panose="02000000000000000000" pitchFamily="2" charset="0"/>
                <a:ea typeface="Times New Roman" panose="02020603050405020304" pitchFamily="18" charset="0"/>
                <a:cs typeface="Calibri" panose="020F0502020204030204" pitchFamily="34" charset="0"/>
              </a:rPr>
              <a:t>, n.d. Web.</a:t>
            </a:r>
            <a:endParaRPr lang="en-US" sz="12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r>
              <a:rPr lang="en-US" sz="1200" dirty="0">
                <a:solidFill>
                  <a:schemeClr val="tx1"/>
                </a:solidFill>
                <a:effectLst/>
                <a:latin typeface="Roboto Condensed Light" panose="02000000000000000000" pitchFamily="2" charset="0"/>
                <a:ea typeface="Times New Roman" panose="02020603050405020304" pitchFamily="18" charset="0"/>
                <a:cs typeface="Calibri" panose="020F0502020204030204" pitchFamily="34" charset="0"/>
              </a:rPr>
              <a:t>“Recommendation of the Council on Artificial Intelligence.” </a:t>
            </a:r>
            <a:r>
              <a:rPr lang="en-US" sz="1200" i="1" dirty="0">
                <a:solidFill>
                  <a:schemeClr val="tx1"/>
                </a:solidFill>
                <a:effectLst/>
                <a:latin typeface="Roboto Condensed Light" panose="02000000000000000000" pitchFamily="2" charset="0"/>
                <a:ea typeface="Times New Roman" panose="02020603050405020304" pitchFamily="18" charset="0"/>
                <a:cs typeface="Calibri" panose="020F0502020204030204" pitchFamily="34" charset="0"/>
              </a:rPr>
              <a:t>OECD Legal Instruments, </a:t>
            </a:r>
            <a:r>
              <a:rPr lang="en-US" sz="1200" dirty="0">
                <a:solidFill>
                  <a:schemeClr val="tx1"/>
                </a:solidFill>
                <a:effectLst/>
                <a:latin typeface="Roboto Condensed Light" panose="02000000000000000000" pitchFamily="2" charset="0"/>
                <a:ea typeface="Times New Roman" panose="02020603050405020304" pitchFamily="18" charset="0"/>
                <a:cs typeface="Calibri" panose="020F0502020204030204" pitchFamily="34" charset="0"/>
              </a:rPr>
              <a:t>2019. Accessed August 2022.</a:t>
            </a:r>
            <a:endParaRPr lang="en-US" sz="12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r>
              <a:rPr lang="en-US" sz="1200" dirty="0">
                <a:solidFill>
                  <a:schemeClr val="tx1"/>
                </a:solidFill>
                <a:effectLst/>
                <a:latin typeface="Roboto Condensed Light" panose="02000000000000000000" pitchFamily="2" charset="0"/>
                <a:ea typeface="Times New Roman" panose="02020603050405020304" pitchFamily="18" charset="0"/>
                <a:cs typeface="Calibri" panose="020F0502020204030204" pitchFamily="34" charset="0"/>
              </a:rPr>
              <a:t>“Responsible AI in Financial Services – Enhancing Trust While Adopting New Capabilities.” </a:t>
            </a:r>
            <a:r>
              <a:rPr lang="en-US" sz="1200" i="1" dirty="0">
                <a:solidFill>
                  <a:schemeClr val="tx1"/>
                </a:solidFill>
                <a:effectLst/>
                <a:latin typeface="Roboto Condensed Light" panose="02000000000000000000" pitchFamily="2" charset="0"/>
                <a:ea typeface="Times New Roman" panose="02020603050405020304" pitchFamily="18" charset="0"/>
                <a:cs typeface="Calibri" panose="020F0502020204030204" pitchFamily="34" charset="0"/>
              </a:rPr>
              <a:t>TD</a:t>
            </a:r>
            <a:r>
              <a:rPr lang="en-US" sz="1200" dirty="0">
                <a:solidFill>
                  <a:schemeClr val="tx1"/>
                </a:solidFill>
                <a:effectLst/>
                <a:latin typeface="Roboto Condensed Light" panose="02000000000000000000" pitchFamily="2" charset="0"/>
                <a:ea typeface="Times New Roman" panose="02020603050405020304" pitchFamily="18" charset="0"/>
                <a:cs typeface="Calibri" panose="020F0502020204030204" pitchFamily="34" charset="0"/>
              </a:rPr>
              <a:t>, 2019. Web. </a:t>
            </a:r>
            <a:endParaRPr lang="en-US" sz="12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r>
              <a:rPr lang="en-US" sz="1200" dirty="0">
                <a:solidFill>
                  <a:schemeClr val="tx1"/>
                </a:solidFill>
                <a:effectLst/>
                <a:latin typeface="Roboto Condensed Light" panose="02000000000000000000" pitchFamily="2" charset="0"/>
                <a:ea typeface="Times New Roman" panose="02020603050405020304" pitchFamily="18" charset="0"/>
                <a:cs typeface="Calibri" panose="020F0502020204030204" pitchFamily="34" charset="0"/>
              </a:rPr>
              <a:t>“Safeguarding AI Use Through Human-Centric Design.” Cana</a:t>
            </a:r>
            <a:r>
              <a:rPr lang="en-US" sz="1200" i="1" dirty="0">
                <a:solidFill>
                  <a:schemeClr val="tx1"/>
                </a:solidFill>
                <a:effectLst/>
                <a:latin typeface="Roboto Condensed Light" panose="02000000000000000000" pitchFamily="2" charset="0"/>
                <a:ea typeface="Times New Roman" panose="02020603050405020304" pitchFamily="18" charset="0"/>
                <a:cs typeface="Calibri" panose="020F0502020204030204" pitchFamily="34" charset="0"/>
              </a:rPr>
              <a:t>dian Regulatory Technology Association (CRTA)</a:t>
            </a:r>
            <a:r>
              <a:rPr lang="en-US" sz="1200" dirty="0">
                <a:solidFill>
                  <a:schemeClr val="tx1"/>
                </a:solidFill>
                <a:effectLst/>
                <a:latin typeface="Roboto Condensed Light" panose="02000000000000000000" pitchFamily="2" charset="0"/>
                <a:ea typeface="Times New Roman" panose="02020603050405020304" pitchFamily="18" charset="0"/>
                <a:cs typeface="Calibri" panose="020F0502020204030204" pitchFamily="34" charset="0"/>
              </a:rPr>
              <a:t>, May 2020.</a:t>
            </a:r>
            <a:endParaRPr lang="en-US" sz="12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r>
              <a:rPr lang="en-US" sz="1200" dirty="0">
                <a:solidFill>
                  <a:schemeClr val="tx1"/>
                </a:solidFill>
                <a:effectLst/>
                <a:latin typeface="Roboto Condensed Light" panose="02000000000000000000" pitchFamily="2" charset="0"/>
                <a:ea typeface="Times New Roman" panose="02020603050405020304" pitchFamily="18" charset="0"/>
                <a:cs typeface="Calibri" panose="020F0502020204030204" pitchFamily="34" charset="0"/>
              </a:rPr>
              <a:t>“The IIA’s Three Lines Model. An update of the Three Lines of Defense.” </a:t>
            </a:r>
            <a:r>
              <a:rPr lang="en-US" sz="1200" i="1" dirty="0">
                <a:solidFill>
                  <a:schemeClr val="tx1"/>
                </a:solidFill>
                <a:effectLst/>
                <a:latin typeface="Roboto Condensed Light" panose="02000000000000000000" pitchFamily="2" charset="0"/>
                <a:ea typeface="Times New Roman" panose="02020603050405020304" pitchFamily="18" charset="0"/>
                <a:cs typeface="Calibri" panose="020F0502020204030204" pitchFamily="34" charset="0"/>
              </a:rPr>
              <a:t>The Institute of Internal Auditors (IIA), </a:t>
            </a:r>
            <a:r>
              <a:rPr lang="en-US" sz="1200" dirty="0">
                <a:solidFill>
                  <a:schemeClr val="tx1"/>
                </a:solidFill>
                <a:effectLst/>
                <a:latin typeface="Roboto Condensed Light" panose="02000000000000000000" pitchFamily="2" charset="0"/>
                <a:ea typeface="Times New Roman" panose="02020603050405020304" pitchFamily="18" charset="0"/>
                <a:cs typeface="Calibri" panose="020F0502020204030204" pitchFamily="34" charset="0"/>
              </a:rPr>
              <a:t>July 2020. Web.</a:t>
            </a:r>
            <a:endParaRPr lang="en-US" sz="12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r>
              <a:rPr lang="en-US" sz="1200" dirty="0">
                <a:solidFill>
                  <a:schemeClr val="tx1"/>
                </a:solidFill>
                <a:effectLst/>
                <a:latin typeface="Roboto Condensed Light" panose="02000000000000000000" pitchFamily="2" charset="0"/>
                <a:ea typeface="Times New Roman" panose="02020603050405020304" pitchFamily="18" charset="0"/>
                <a:cs typeface="Calibri" panose="020F0502020204030204" pitchFamily="34" charset="0"/>
              </a:rPr>
              <a:t>“William M. (Mac) Thornberry National Defense Authorization Act for Fiscal Year 2021, Division E—National Artificial Intelligence Initiative Act of 2020.”  </a:t>
            </a:r>
            <a:r>
              <a:rPr lang="en-US" sz="1200" i="1" dirty="0">
                <a:solidFill>
                  <a:schemeClr val="tx1"/>
                </a:solidFill>
                <a:effectLst/>
                <a:latin typeface="Roboto Condensed Light" panose="02000000000000000000" pitchFamily="2" charset="0"/>
                <a:ea typeface="Times New Roman" panose="02020603050405020304" pitchFamily="18" charset="0"/>
                <a:cs typeface="Calibri" panose="020F0502020204030204" pitchFamily="34" charset="0"/>
              </a:rPr>
              <a:t>Congress.gov, </a:t>
            </a:r>
            <a:r>
              <a:rPr lang="en-US" sz="1200" dirty="0">
                <a:solidFill>
                  <a:schemeClr val="tx1"/>
                </a:solidFill>
                <a:effectLst/>
                <a:latin typeface="Roboto Condensed Light" panose="02000000000000000000" pitchFamily="2" charset="0"/>
                <a:ea typeface="Times New Roman" panose="02020603050405020304" pitchFamily="18" charset="0"/>
                <a:cs typeface="Calibri" panose="020F0502020204030204" pitchFamily="34" charset="0"/>
              </a:rPr>
              <a:t>3 Dec. 2020. Accessed August 2022.</a:t>
            </a:r>
          </a:p>
          <a:p>
            <a:pPr marL="0" indent="0">
              <a:buNone/>
            </a:pPr>
            <a:r>
              <a:rPr lang="en-US" sz="1200" dirty="0">
                <a:solidFill>
                  <a:schemeClr val="tx1"/>
                </a:solidFill>
                <a:effectLst/>
                <a:latin typeface="Roboto Condensed Light" panose="02000000000000000000" pitchFamily="2" charset="0"/>
                <a:ea typeface="Times New Roman" panose="02020603050405020304" pitchFamily="18" charset="0"/>
                <a:cs typeface="Calibri" panose="020F0502020204030204" pitchFamily="34" charset="0"/>
              </a:rPr>
              <a:t>Zhu, Wei. “4 steps </a:t>
            </a:r>
            <a:r>
              <a:rPr lang="en-US" sz="1200" dirty="0">
                <a:solidFill>
                  <a:schemeClr val="tx1"/>
                </a:solidFill>
                <a:ea typeface="Times New Roman" panose="02020603050405020304" pitchFamily="18" charset="0"/>
                <a:cs typeface="Calibri" panose="020F0502020204030204" pitchFamily="34" charset="0"/>
              </a:rPr>
              <a:t>to developing responsible AI.” </a:t>
            </a:r>
            <a:r>
              <a:rPr lang="en-US" sz="1200" i="1" dirty="0">
                <a:solidFill>
                  <a:schemeClr val="tx1"/>
                </a:solidFill>
                <a:ea typeface="Times New Roman" panose="02020603050405020304" pitchFamily="18" charset="0"/>
                <a:cs typeface="Calibri" panose="020F0502020204030204" pitchFamily="34" charset="0"/>
              </a:rPr>
              <a:t>World Economic Forum</a:t>
            </a:r>
            <a:r>
              <a:rPr lang="en-US" sz="1200" dirty="0">
                <a:solidFill>
                  <a:schemeClr val="tx1"/>
                </a:solidFill>
                <a:ea typeface="Times New Roman" panose="02020603050405020304" pitchFamily="18" charset="0"/>
                <a:cs typeface="Calibri" panose="020F0502020204030204" pitchFamily="34" charset="0"/>
              </a:rPr>
              <a:t>, 20 June 2019. Web.</a:t>
            </a:r>
          </a:p>
          <a:p>
            <a:pPr marL="0" indent="0">
              <a:buNone/>
            </a:pPr>
            <a:endParaRPr lang="en-CA" sz="1200" dirty="0">
              <a:solidFill>
                <a:schemeClr val="tx1"/>
              </a:solidFill>
              <a:cs typeface="Arial Narrow"/>
            </a:endParaRPr>
          </a:p>
        </p:txBody>
      </p:sp>
    </p:spTree>
    <p:extLst>
      <p:ext uri="{BB962C8B-B14F-4D97-AF65-F5344CB8AC3E}">
        <p14:creationId xmlns:p14="http://schemas.microsoft.com/office/powerpoint/2010/main" val="21230637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971129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C60FF55-0D6D-2135-2AF6-CFCD1A73076F}"/>
              </a:ext>
            </a:extLst>
          </p:cNvPr>
          <p:cNvSpPr>
            <a:spLocks noGrp="1"/>
          </p:cNvSpPr>
          <p:nvPr>
            <p:ph type="title"/>
          </p:nvPr>
        </p:nvSpPr>
        <p:spPr>
          <a:xfrm>
            <a:off x="381802" y="342925"/>
            <a:ext cx="11321385" cy="573776"/>
          </a:xfrm>
        </p:spPr>
        <p:txBody>
          <a:bodyPr/>
          <a:lstStyle/>
          <a:p>
            <a:r>
              <a:rPr lang="en-US" dirty="0"/>
              <a:t>Regulations and risk assessment tools</a:t>
            </a:r>
          </a:p>
        </p:txBody>
      </p:sp>
      <p:sp>
        <p:nvSpPr>
          <p:cNvPr id="5" name="Text Placeholder 4">
            <a:extLst>
              <a:ext uri="{FF2B5EF4-FFF2-40B4-BE49-F238E27FC236}">
                <a16:creationId xmlns:a16="http://schemas.microsoft.com/office/drawing/2014/main" id="{63A48846-35B1-DF60-D27E-385AF3445B1F}"/>
              </a:ext>
            </a:extLst>
          </p:cNvPr>
          <p:cNvSpPr>
            <a:spLocks noGrp="1"/>
          </p:cNvSpPr>
          <p:nvPr>
            <p:ph type="body" sz="quarter" idx="11"/>
          </p:nvPr>
        </p:nvSpPr>
        <p:spPr>
          <a:xfrm>
            <a:off x="381802" y="993812"/>
            <a:ext cx="11438772" cy="658707"/>
          </a:xfrm>
        </p:spPr>
        <p:txBody>
          <a:bodyPr/>
          <a:lstStyle/>
          <a:p>
            <a:pPr>
              <a:lnSpc>
                <a:spcPct val="100000"/>
              </a:lnSpc>
              <a:spcBef>
                <a:spcPts val="0"/>
              </a:spcBef>
            </a:pPr>
            <a:r>
              <a:rPr lang="en-US" sz="1800" b="1" dirty="0"/>
              <a:t>Governments around the world are developing AI assessment methodologies and legislation for AI. Here are a couple of examples:</a:t>
            </a:r>
          </a:p>
        </p:txBody>
      </p:sp>
      <p:sp>
        <p:nvSpPr>
          <p:cNvPr id="6" name="Text Placeholder 5">
            <a:extLst>
              <a:ext uri="{FF2B5EF4-FFF2-40B4-BE49-F238E27FC236}">
                <a16:creationId xmlns:a16="http://schemas.microsoft.com/office/drawing/2014/main" id="{E389E45C-8BCC-8805-6912-CFE080348AA1}"/>
              </a:ext>
            </a:extLst>
          </p:cNvPr>
          <p:cNvSpPr>
            <a:spLocks noGrp="1"/>
          </p:cNvSpPr>
          <p:nvPr>
            <p:ph type="body" sz="quarter" idx="33"/>
          </p:nvPr>
        </p:nvSpPr>
        <p:spPr>
          <a:xfrm>
            <a:off x="381802" y="1718508"/>
            <a:ext cx="11438772" cy="5068792"/>
          </a:xfrm>
        </p:spPr>
        <p:txBody>
          <a:bodyPr lIns="0" tIns="0" rIns="0" bIns="0" numCol="1" spcCol="292608" anchor="t"/>
          <a:lstStyle/>
          <a:p>
            <a:pPr marL="179070" indent="-179070">
              <a:lnSpc>
                <a:spcPct val="100000"/>
              </a:lnSpc>
              <a:spcBef>
                <a:spcPts val="600"/>
              </a:spcBef>
            </a:pPr>
            <a:r>
              <a:rPr lang="en-US" dirty="0">
                <a:cs typeface="Arial" panose="020B0604020202020204" pitchFamily="34" charset="0"/>
                <a:hlinkClick r:id="rId2"/>
              </a:rPr>
              <a:t>Responsible use of artificial intelligence (AI)</a:t>
            </a:r>
            <a:r>
              <a:rPr lang="en-US" dirty="0">
                <a:cs typeface="Arial" panose="020B0604020202020204" pitchFamily="34" charset="0"/>
              </a:rPr>
              <a:t> guiding principles (Canada):</a:t>
            </a:r>
            <a:endParaRPr lang="en-US" sz="1100" dirty="0"/>
          </a:p>
          <a:p>
            <a:pPr marL="685800" lvl="1" indent="-228600">
              <a:lnSpc>
                <a:spcPct val="100000"/>
              </a:lnSpc>
              <a:spcBef>
                <a:spcPts val="600"/>
              </a:spcBef>
              <a:buFont typeface="+mj-lt"/>
              <a:buAutoNum type="arabicPeriod"/>
            </a:pPr>
            <a:r>
              <a:rPr lang="en-US" sz="1200" b="1" dirty="0">
                <a:cs typeface="Arial" panose="020B0604020202020204" pitchFamily="34" charset="0"/>
              </a:rPr>
              <a:t>understand and measure the impact</a:t>
            </a:r>
            <a:r>
              <a:rPr lang="en-US" sz="1200" dirty="0">
                <a:cs typeface="Arial" panose="020B0604020202020204" pitchFamily="34" charset="0"/>
              </a:rPr>
              <a:t> of using AI by developing and sharing tools and approaches</a:t>
            </a:r>
          </a:p>
          <a:p>
            <a:pPr marL="685800" lvl="1" indent="-228600">
              <a:lnSpc>
                <a:spcPct val="100000"/>
              </a:lnSpc>
              <a:spcBef>
                <a:spcPts val="600"/>
              </a:spcBef>
              <a:buFont typeface="+mj-lt"/>
              <a:buAutoNum type="arabicPeriod"/>
            </a:pPr>
            <a:r>
              <a:rPr lang="en-US" sz="1200" b="1" dirty="0">
                <a:cs typeface="Arial" panose="020B0604020202020204" pitchFamily="34" charset="0"/>
              </a:rPr>
              <a:t>be transparent</a:t>
            </a:r>
            <a:r>
              <a:rPr lang="en-US" sz="1200" dirty="0">
                <a:cs typeface="Arial" panose="020B0604020202020204" pitchFamily="34" charset="0"/>
              </a:rPr>
              <a:t> about how and when we are using AI, starting with a clear user need and public benefit</a:t>
            </a:r>
          </a:p>
          <a:p>
            <a:pPr marL="685800" lvl="1" indent="-228600">
              <a:lnSpc>
                <a:spcPct val="100000"/>
              </a:lnSpc>
              <a:spcBef>
                <a:spcPts val="600"/>
              </a:spcBef>
              <a:buFont typeface="+mj-lt"/>
              <a:buAutoNum type="arabicPeriod"/>
            </a:pPr>
            <a:r>
              <a:rPr lang="en-US" sz="1200" b="1" dirty="0">
                <a:ea typeface="Roboto Condensed Light"/>
                <a:cs typeface="Arial"/>
              </a:rPr>
              <a:t>provide meaningful explanations</a:t>
            </a:r>
            <a:r>
              <a:rPr lang="en-US" sz="1200" dirty="0">
                <a:ea typeface="Roboto Condensed Light"/>
                <a:cs typeface="Arial"/>
              </a:rPr>
              <a:t> about AI decision-making, while also offering opportunities to review results and challenge these decisions</a:t>
            </a:r>
          </a:p>
          <a:p>
            <a:pPr marL="685800" lvl="1" indent="-228600">
              <a:lnSpc>
                <a:spcPct val="100000"/>
              </a:lnSpc>
              <a:spcBef>
                <a:spcPts val="600"/>
              </a:spcBef>
              <a:buFont typeface="+mj-lt"/>
              <a:buAutoNum type="arabicPeriod"/>
            </a:pPr>
            <a:r>
              <a:rPr lang="en-US" sz="1200" b="1" dirty="0">
                <a:cs typeface="Arial" panose="020B0604020202020204" pitchFamily="34" charset="0"/>
              </a:rPr>
              <a:t>be as open as we can</a:t>
            </a:r>
            <a:r>
              <a:rPr lang="en-US" sz="1200" dirty="0">
                <a:cs typeface="Arial" panose="020B0604020202020204" pitchFamily="34" charset="0"/>
              </a:rPr>
              <a:t> by sharing source code, training data, and other relevant information, all while protecting personal information, system integration, and national security and defense</a:t>
            </a:r>
          </a:p>
          <a:p>
            <a:pPr marL="685800" lvl="1" indent="-228600">
              <a:lnSpc>
                <a:spcPct val="100000"/>
              </a:lnSpc>
              <a:spcBef>
                <a:spcPts val="600"/>
              </a:spcBef>
              <a:buFont typeface="+mj-lt"/>
              <a:buAutoNum type="arabicPeriod"/>
            </a:pPr>
            <a:r>
              <a:rPr lang="en-US" sz="1200" b="1" dirty="0">
                <a:cs typeface="Arial" panose="020B0604020202020204" pitchFamily="34" charset="0"/>
              </a:rPr>
              <a:t>provide sufficient training</a:t>
            </a:r>
            <a:r>
              <a:rPr lang="en-US" sz="1200" dirty="0">
                <a:cs typeface="Arial" panose="020B0604020202020204" pitchFamily="34" charset="0"/>
              </a:rPr>
              <a:t> so that government employees developing and using AI solutions have the responsible design, function, and implementation skills needed to make AI-based public services better</a:t>
            </a:r>
          </a:p>
          <a:p>
            <a:pPr marL="179070" indent="-179070">
              <a:lnSpc>
                <a:spcPct val="100000"/>
              </a:lnSpc>
              <a:spcBef>
                <a:spcPts val="600"/>
              </a:spcBef>
            </a:pPr>
            <a:r>
              <a:rPr lang="en-US" dirty="0">
                <a:cs typeface="Arial" panose="020B0604020202020204" pitchFamily="34" charset="0"/>
              </a:rPr>
              <a:t>The </a:t>
            </a:r>
            <a:r>
              <a:rPr lang="en-US" dirty="0">
                <a:cs typeface="Arial" panose="020B0604020202020204" pitchFamily="34" charset="0"/>
                <a:hlinkClick r:id="rId3"/>
              </a:rPr>
              <a:t>Algorithmic Impact Assessment tool</a:t>
            </a:r>
            <a:r>
              <a:rPr lang="en-US" dirty="0">
                <a:cs typeface="Arial" panose="020B0604020202020204" pitchFamily="34" charset="0"/>
              </a:rPr>
              <a:t> (Canada) is used to determine the impact level of an automated decision-system. It defines 48 risk and 33 mitigation questions. Assessment scores consider factors such as systems design, algorithm, decision type, impact, and data.</a:t>
            </a:r>
          </a:p>
          <a:p>
            <a:pPr marL="179070" indent="-179070">
              <a:lnSpc>
                <a:spcPct val="100000"/>
              </a:lnSpc>
              <a:spcBef>
                <a:spcPts val="600"/>
              </a:spcBef>
            </a:pPr>
            <a:r>
              <a:rPr lang="en-US" dirty="0">
                <a:ea typeface="Roboto Condensed Light"/>
                <a:cs typeface="Arial"/>
              </a:rPr>
              <a:t>The </a:t>
            </a:r>
            <a:r>
              <a:rPr lang="en-US" dirty="0">
                <a:ea typeface="Roboto Condensed Light"/>
                <a:cs typeface="Arial"/>
                <a:hlinkClick r:id="rId4"/>
              </a:rPr>
              <a:t>National AI Initiative Act of 2020 (DIVISION E, SEC. 5001)</a:t>
            </a:r>
            <a:r>
              <a:rPr lang="en-US" dirty="0">
                <a:ea typeface="Roboto Condensed Light"/>
                <a:cs typeface="Arial"/>
              </a:rPr>
              <a:t> (US) became law on January 1, 2021. This is a program across the entire Federal government to accelerate AI research and application.</a:t>
            </a:r>
          </a:p>
          <a:p>
            <a:pPr marL="179070" indent="-179070">
              <a:lnSpc>
                <a:spcPct val="100000"/>
              </a:lnSpc>
              <a:spcBef>
                <a:spcPts val="600"/>
              </a:spcBef>
            </a:pPr>
            <a:r>
              <a:rPr lang="en-US" dirty="0">
                <a:cs typeface="Arial" panose="020B0604020202020204" pitchFamily="34" charset="0"/>
                <a:hlinkClick r:id="rId5"/>
              </a:rPr>
              <a:t>Bill C-27, Artificial Intelligence and Data Act (AIDA)</a:t>
            </a:r>
            <a:r>
              <a:rPr lang="en-US" dirty="0">
                <a:cs typeface="Arial" panose="020B0604020202020204" pitchFamily="34" charset="0"/>
              </a:rPr>
              <a:t> (Canada), when passed, would be the first law in Canada regulating the use of artificial intelligence systems. </a:t>
            </a:r>
          </a:p>
          <a:p>
            <a:pPr marL="179070" indent="-179070">
              <a:lnSpc>
                <a:spcPct val="100000"/>
              </a:lnSpc>
              <a:spcBef>
                <a:spcPts val="600"/>
              </a:spcBef>
            </a:pPr>
            <a:r>
              <a:rPr lang="en-US" dirty="0">
                <a:ea typeface="Roboto Condensed Light"/>
                <a:cs typeface="Arial"/>
              </a:rPr>
              <a:t>The </a:t>
            </a:r>
            <a:r>
              <a:rPr lang="en-US" dirty="0">
                <a:ea typeface="Roboto Condensed Light"/>
                <a:cs typeface="Arial"/>
                <a:hlinkClick r:id="rId6"/>
              </a:rPr>
              <a:t>EU Artificial Intelligence Act</a:t>
            </a:r>
            <a:r>
              <a:rPr lang="en-US" dirty="0">
                <a:ea typeface="Roboto Condensed Light"/>
                <a:cs typeface="Arial"/>
              </a:rPr>
              <a:t> (EU) assigns applications of AI to three risk categories: applications and systems that create an </a:t>
            </a:r>
            <a:r>
              <a:rPr lang="en-US" b="1" dirty="0">
                <a:ea typeface="Roboto Condensed Light"/>
                <a:cs typeface="Arial"/>
              </a:rPr>
              <a:t>unacceptable risk</a:t>
            </a:r>
            <a:r>
              <a:rPr lang="en-US" dirty="0">
                <a:ea typeface="Roboto Condensed Light"/>
                <a:cs typeface="Arial"/>
              </a:rPr>
              <a:t>, such as government-run social scoring; </a:t>
            </a:r>
            <a:r>
              <a:rPr lang="en-US" b="1" dirty="0">
                <a:ea typeface="Roboto Condensed Light"/>
                <a:cs typeface="Arial"/>
              </a:rPr>
              <a:t>high-risk</a:t>
            </a:r>
            <a:r>
              <a:rPr lang="en-US" dirty="0">
                <a:ea typeface="Roboto Condensed Light"/>
                <a:cs typeface="Arial"/>
              </a:rPr>
              <a:t> applications, such as a CV-scanning tool that ranks job applicants; and lastly, applications </a:t>
            </a:r>
            <a:r>
              <a:rPr lang="en-US" b="1" dirty="0">
                <a:ea typeface="Roboto Condensed Light"/>
                <a:cs typeface="Arial"/>
              </a:rPr>
              <a:t>not </a:t>
            </a:r>
            <a:r>
              <a:rPr lang="en-US" dirty="0">
                <a:ea typeface="Roboto Condensed Light"/>
                <a:cs typeface="Arial"/>
              </a:rPr>
              <a:t>explicitly </a:t>
            </a:r>
            <a:r>
              <a:rPr lang="en-US" b="1" dirty="0">
                <a:ea typeface="Roboto Condensed Light"/>
                <a:cs typeface="Arial"/>
              </a:rPr>
              <a:t>listed as high-risk</a:t>
            </a:r>
            <a:r>
              <a:rPr lang="en-US" dirty="0">
                <a:ea typeface="Roboto Condensed Light"/>
                <a:cs typeface="Arial"/>
              </a:rPr>
              <a:t>.</a:t>
            </a:r>
            <a:endParaRPr lang="fr-FR" dirty="0">
              <a:ea typeface="Roboto Condensed Light"/>
              <a:cs typeface="Arial"/>
            </a:endParaRPr>
          </a:p>
          <a:p>
            <a:pPr marL="179070" indent="-179070">
              <a:lnSpc>
                <a:spcPct val="100000"/>
              </a:lnSpc>
              <a:spcBef>
                <a:spcPts val="600"/>
              </a:spcBef>
            </a:pPr>
            <a:r>
              <a:rPr lang="en-US" dirty="0">
                <a:cs typeface="Arial" panose="020B0604020202020204" pitchFamily="34" charset="0"/>
              </a:rPr>
              <a:t>The </a:t>
            </a:r>
            <a:r>
              <a:rPr lang="en-US" dirty="0">
                <a:cs typeface="Arial" panose="020B0604020202020204" pitchFamily="34" charset="0"/>
                <a:hlinkClick r:id="rId7"/>
              </a:rPr>
              <a:t>FEAT Principles Assessment Methodology</a:t>
            </a:r>
            <a:r>
              <a:rPr lang="en-US" dirty="0">
                <a:cs typeface="Arial" panose="020B0604020202020204" pitchFamily="34" charset="0"/>
              </a:rPr>
              <a:t> was created by the Monetary Authority of Singapore (MAS) in collaboration with other 27 industry partners for financial institutions to promote fairness, ethics, accountability, and transparency (FEAT) in the use of artificial intelligence and data analytics (AIDA).</a:t>
            </a:r>
          </a:p>
          <a:p>
            <a:pPr marL="179070" indent="-179070">
              <a:lnSpc>
                <a:spcPct val="100000"/>
              </a:lnSpc>
              <a:spcBef>
                <a:spcPts val="600"/>
              </a:spcBef>
            </a:pPr>
            <a:endParaRPr lang="en-US" dirty="0">
              <a:cs typeface="Arial" panose="020B0604020202020204" pitchFamily="34" charset="0"/>
            </a:endParaRPr>
          </a:p>
          <a:p>
            <a:pPr marL="179070" indent="-179070">
              <a:lnSpc>
                <a:spcPct val="100000"/>
              </a:lnSpc>
              <a:spcBef>
                <a:spcPts val="600"/>
              </a:spcBef>
            </a:pPr>
            <a:endParaRPr lang="en-US" dirty="0">
              <a:cs typeface="Arial" panose="020B0604020202020204" pitchFamily="34" charset="0"/>
            </a:endParaRPr>
          </a:p>
        </p:txBody>
      </p:sp>
    </p:spTree>
    <p:extLst>
      <p:ext uri="{BB962C8B-B14F-4D97-AF65-F5344CB8AC3E}">
        <p14:creationId xmlns:p14="http://schemas.microsoft.com/office/powerpoint/2010/main" val="11497050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C60FF55-0D6D-2135-2AF6-CFCD1A73076F}"/>
              </a:ext>
            </a:extLst>
          </p:cNvPr>
          <p:cNvSpPr>
            <a:spLocks noGrp="1"/>
          </p:cNvSpPr>
          <p:nvPr>
            <p:ph type="title"/>
          </p:nvPr>
        </p:nvSpPr>
        <p:spPr>
          <a:xfrm>
            <a:off x="268998" y="278955"/>
            <a:ext cx="11352388" cy="737045"/>
          </a:xfrm>
        </p:spPr>
        <p:txBody>
          <a:bodyPr/>
          <a:lstStyle/>
          <a:p>
            <a:r>
              <a:rPr lang="en-US" dirty="0"/>
              <a:t>AI policies around the world</a:t>
            </a:r>
          </a:p>
        </p:txBody>
      </p:sp>
      <p:pic>
        <p:nvPicPr>
          <p:cNvPr id="6" name="Picture 5">
            <a:extLst>
              <a:ext uri="{FF2B5EF4-FFF2-40B4-BE49-F238E27FC236}">
                <a16:creationId xmlns:a16="http://schemas.microsoft.com/office/drawing/2014/main" id="{1DF9C154-1316-2120-152F-7630E23BEFC9}"/>
              </a:ext>
            </a:extLst>
          </p:cNvPr>
          <p:cNvPicPr>
            <a:picLocks noChangeAspect="1"/>
          </p:cNvPicPr>
          <p:nvPr/>
        </p:nvPicPr>
        <p:blipFill rotWithShape="1">
          <a:blip r:embed="rId3"/>
          <a:srcRect t="1543" b="4048"/>
          <a:stretch/>
        </p:blipFill>
        <p:spPr>
          <a:xfrm>
            <a:off x="268998" y="1099128"/>
            <a:ext cx="10426711" cy="5265087"/>
          </a:xfrm>
          <a:prstGeom prst="rect">
            <a:avLst/>
          </a:prstGeom>
        </p:spPr>
      </p:pic>
      <p:grpSp>
        <p:nvGrpSpPr>
          <p:cNvPr id="39" name="Group 38">
            <a:extLst>
              <a:ext uri="{FF2B5EF4-FFF2-40B4-BE49-F238E27FC236}">
                <a16:creationId xmlns:a16="http://schemas.microsoft.com/office/drawing/2014/main" id="{DF7AC458-712E-6930-C25F-041C3D51D5E3}"/>
              </a:ext>
            </a:extLst>
          </p:cNvPr>
          <p:cNvGrpSpPr/>
          <p:nvPr/>
        </p:nvGrpSpPr>
        <p:grpSpPr>
          <a:xfrm>
            <a:off x="10839593" y="4256751"/>
            <a:ext cx="1083408" cy="1925012"/>
            <a:chOff x="10839593" y="3277700"/>
            <a:chExt cx="1083408" cy="1925012"/>
          </a:xfrm>
        </p:grpSpPr>
        <p:pic>
          <p:nvPicPr>
            <p:cNvPr id="14" name="Picture 13">
              <a:extLst>
                <a:ext uri="{FF2B5EF4-FFF2-40B4-BE49-F238E27FC236}">
                  <a16:creationId xmlns:a16="http://schemas.microsoft.com/office/drawing/2014/main" id="{B634E7E4-F3EF-4D28-2DC9-743C9269DD26}"/>
                </a:ext>
              </a:extLst>
            </p:cNvPr>
            <p:cNvPicPr>
              <a:picLocks noChangeAspect="1"/>
            </p:cNvPicPr>
            <p:nvPr/>
          </p:nvPicPr>
          <p:blipFill>
            <a:blip r:embed="rId4"/>
            <a:stretch>
              <a:fillRect/>
            </a:stretch>
          </p:blipFill>
          <p:spPr>
            <a:xfrm>
              <a:off x="10872352" y="3299256"/>
              <a:ext cx="323850" cy="333375"/>
            </a:xfrm>
            <a:prstGeom prst="rect">
              <a:avLst/>
            </a:prstGeom>
          </p:spPr>
        </p:pic>
        <p:pic>
          <p:nvPicPr>
            <p:cNvPr id="16" name="Picture 15">
              <a:extLst>
                <a:ext uri="{FF2B5EF4-FFF2-40B4-BE49-F238E27FC236}">
                  <a16:creationId xmlns:a16="http://schemas.microsoft.com/office/drawing/2014/main" id="{9A92AC35-9671-CE05-9566-4D4EAF587134}"/>
                </a:ext>
              </a:extLst>
            </p:cNvPr>
            <p:cNvPicPr>
              <a:picLocks noChangeAspect="1"/>
            </p:cNvPicPr>
            <p:nvPr/>
          </p:nvPicPr>
          <p:blipFill>
            <a:blip r:embed="rId5"/>
            <a:stretch>
              <a:fillRect/>
            </a:stretch>
          </p:blipFill>
          <p:spPr>
            <a:xfrm>
              <a:off x="10853880" y="3717598"/>
              <a:ext cx="323850" cy="295275"/>
            </a:xfrm>
            <a:prstGeom prst="rect">
              <a:avLst/>
            </a:prstGeom>
          </p:spPr>
        </p:pic>
        <p:pic>
          <p:nvPicPr>
            <p:cNvPr id="19" name="Picture 18">
              <a:extLst>
                <a:ext uri="{FF2B5EF4-FFF2-40B4-BE49-F238E27FC236}">
                  <a16:creationId xmlns:a16="http://schemas.microsoft.com/office/drawing/2014/main" id="{78FA2673-9E0F-0227-E6C5-97DF19FB5821}"/>
                </a:ext>
              </a:extLst>
            </p:cNvPr>
            <p:cNvPicPr>
              <a:picLocks noChangeAspect="1"/>
            </p:cNvPicPr>
            <p:nvPr/>
          </p:nvPicPr>
          <p:blipFill>
            <a:blip r:embed="rId6"/>
            <a:stretch>
              <a:fillRect/>
            </a:stretch>
          </p:blipFill>
          <p:spPr>
            <a:xfrm>
              <a:off x="10839593" y="4144020"/>
              <a:ext cx="352425" cy="295275"/>
            </a:xfrm>
            <a:prstGeom prst="rect">
              <a:avLst/>
            </a:prstGeom>
          </p:spPr>
        </p:pic>
        <p:pic>
          <p:nvPicPr>
            <p:cNvPr id="22" name="Picture 21">
              <a:extLst>
                <a:ext uri="{FF2B5EF4-FFF2-40B4-BE49-F238E27FC236}">
                  <a16:creationId xmlns:a16="http://schemas.microsoft.com/office/drawing/2014/main" id="{131433D1-8E20-5EB8-179B-9DDE4B6A4233}"/>
                </a:ext>
              </a:extLst>
            </p:cNvPr>
            <p:cNvPicPr>
              <a:picLocks noChangeAspect="1"/>
            </p:cNvPicPr>
            <p:nvPr/>
          </p:nvPicPr>
          <p:blipFill>
            <a:blip r:embed="rId7"/>
            <a:stretch>
              <a:fillRect/>
            </a:stretch>
          </p:blipFill>
          <p:spPr>
            <a:xfrm>
              <a:off x="10858643" y="4487318"/>
              <a:ext cx="314325" cy="323850"/>
            </a:xfrm>
            <a:prstGeom prst="rect">
              <a:avLst/>
            </a:prstGeom>
          </p:spPr>
        </p:pic>
        <p:pic>
          <p:nvPicPr>
            <p:cNvPr id="24" name="Picture 23">
              <a:extLst>
                <a:ext uri="{FF2B5EF4-FFF2-40B4-BE49-F238E27FC236}">
                  <a16:creationId xmlns:a16="http://schemas.microsoft.com/office/drawing/2014/main" id="{7F37B22F-0E16-41FE-2726-D24FC838A7FC}"/>
                </a:ext>
              </a:extLst>
            </p:cNvPr>
            <p:cNvPicPr>
              <a:picLocks noChangeAspect="1"/>
            </p:cNvPicPr>
            <p:nvPr/>
          </p:nvPicPr>
          <p:blipFill>
            <a:blip r:embed="rId8"/>
            <a:stretch>
              <a:fillRect/>
            </a:stretch>
          </p:blipFill>
          <p:spPr>
            <a:xfrm>
              <a:off x="10877115" y="4886900"/>
              <a:ext cx="314325" cy="295275"/>
            </a:xfrm>
            <a:prstGeom prst="rect">
              <a:avLst/>
            </a:prstGeom>
          </p:spPr>
        </p:pic>
        <p:sp>
          <p:nvSpPr>
            <p:cNvPr id="26" name="TextBox 25">
              <a:extLst>
                <a:ext uri="{FF2B5EF4-FFF2-40B4-BE49-F238E27FC236}">
                  <a16:creationId xmlns:a16="http://schemas.microsoft.com/office/drawing/2014/main" id="{2CE3D0B6-F3B7-9A7B-756F-FF866349AA54}"/>
                </a:ext>
              </a:extLst>
            </p:cNvPr>
            <p:cNvSpPr txBox="1"/>
            <p:nvPr/>
          </p:nvSpPr>
          <p:spPr>
            <a:xfrm>
              <a:off x="11166562" y="3277700"/>
              <a:ext cx="615463" cy="307777"/>
            </a:xfrm>
            <a:prstGeom prst="rect">
              <a:avLst/>
            </a:prstGeom>
            <a:noFill/>
          </p:spPr>
          <p:txBody>
            <a:bodyPr wrap="square" rtlCol="0" anchor="ctr" anchorCtr="0">
              <a:spAutoFit/>
            </a:bodyPr>
            <a:lstStyle/>
            <a:p>
              <a:r>
                <a:rPr lang="en-US" sz="1400" dirty="0">
                  <a:solidFill>
                    <a:schemeClr val="tx2"/>
                  </a:solidFill>
                  <a:latin typeface="Montserrat SemiBold" panose="00000700000000000000" pitchFamily="2" charset="0"/>
                  <a:ea typeface="League Spartan" charset="0"/>
                  <a:cs typeface="Poppins" pitchFamily="2" charset="77"/>
                </a:rPr>
                <a:t>60+</a:t>
              </a:r>
            </a:p>
          </p:txBody>
        </p:sp>
        <p:sp>
          <p:nvSpPr>
            <p:cNvPr id="28" name="TextBox 27">
              <a:extLst>
                <a:ext uri="{FF2B5EF4-FFF2-40B4-BE49-F238E27FC236}">
                  <a16:creationId xmlns:a16="http://schemas.microsoft.com/office/drawing/2014/main" id="{DF098A8D-138E-3D9E-B1CC-8C05D5CDDC8E}"/>
                </a:ext>
              </a:extLst>
            </p:cNvPr>
            <p:cNvSpPr txBox="1"/>
            <p:nvPr/>
          </p:nvSpPr>
          <p:spPr>
            <a:xfrm>
              <a:off x="11166562" y="3682009"/>
              <a:ext cx="756439" cy="307777"/>
            </a:xfrm>
            <a:prstGeom prst="rect">
              <a:avLst/>
            </a:prstGeom>
            <a:noFill/>
          </p:spPr>
          <p:txBody>
            <a:bodyPr wrap="square" rtlCol="0" anchor="ctr" anchorCtr="0">
              <a:spAutoFit/>
            </a:bodyPr>
            <a:lstStyle/>
            <a:p>
              <a:r>
                <a:rPr lang="en-US" sz="1400" dirty="0">
                  <a:solidFill>
                    <a:schemeClr val="tx2"/>
                  </a:solidFill>
                  <a:latin typeface="Montserrat SemiBold" panose="00000700000000000000" pitchFamily="2" charset="0"/>
                  <a:ea typeface="League Spartan" charset="0"/>
                  <a:cs typeface="Poppins" pitchFamily="2" charset="77"/>
                </a:rPr>
                <a:t>30-60</a:t>
              </a:r>
            </a:p>
          </p:txBody>
        </p:sp>
        <p:sp>
          <p:nvSpPr>
            <p:cNvPr id="30" name="TextBox 29">
              <a:extLst>
                <a:ext uri="{FF2B5EF4-FFF2-40B4-BE49-F238E27FC236}">
                  <a16:creationId xmlns:a16="http://schemas.microsoft.com/office/drawing/2014/main" id="{B5A3E257-31D7-2C8C-A400-78C1BD05A1EA}"/>
                </a:ext>
              </a:extLst>
            </p:cNvPr>
            <p:cNvSpPr txBox="1"/>
            <p:nvPr/>
          </p:nvSpPr>
          <p:spPr>
            <a:xfrm>
              <a:off x="11166562" y="4086318"/>
              <a:ext cx="756439" cy="307777"/>
            </a:xfrm>
            <a:prstGeom prst="rect">
              <a:avLst/>
            </a:prstGeom>
            <a:noFill/>
          </p:spPr>
          <p:txBody>
            <a:bodyPr wrap="square" rtlCol="0" anchor="ctr" anchorCtr="0">
              <a:spAutoFit/>
            </a:bodyPr>
            <a:lstStyle/>
            <a:p>
              <a:r>
                <a:rPr lang="en-US" sz="1400" dirty="0">
                  <a:solidFill>
                    <a:schemeClr val="tx2"/>
                  </a:solidFill>
                  <a:latin typeface="Montserrat SemiBold" panose="00000700000000000000" pitchFamily="2" charset="0"/>
                  <a:ea typeface="League Spartan" charset="0"/>
                  <a:cs typeface="Poppins" pitchFamily="2" charset="77"/>
                </a:rPr>
                <a:t>20-30</a:t>
              </a:r>
            </a:p>
          </p:txBody>
        </p:sp>
        <p:sp>
          <p:nvSpPr>
            <p:cNvPr id="32" name="TextBox 31">
              <a:extLst>
                <a:ext uri="{FF2B5EF4-FFF2-40B4-BE49-F238E27FC236}">
                  <a16:creationId xmlns:a16="http://schemas.microsoft.com/office/drawing/2014/main" id="{F1BAF17A-C3F8-69F1-75E8-5ADC866C7224}"/>
                </a:ext>
              </a:extLst>
            </p:cNvPr>
            <p:cNvSpPr txBox="1"/>
            <p:nvPr/>
          </p:nvSpPr>
          <p:spPr>
            <a:xfrm>
              <a:off x="11166562" y="4490627"/>
              <a:ext cx="756439" cy="307777"/>
            </a:xfrm>
            <a:prstGeom prst="rect">
              <a:avLst/>
            </a:prstGeom>
            <a:noFill/>
          </p:spPr>
          <p:txBody>
            <a:bodyPr wrap="square" rtlCol="0" anchor="ctr" anchorCtr="0">
              <a:spAutoFit/>
            </a:bodyPr>
            <a:lstStyle/>
            <a:p>
              <a:r>
                <a:rPr lang="en-US" sz="1400" dirty="0">
                  <a:solidFill>
                    <a:schemeClr val="tx2"/>
                  </a:solidFill>
                  <a:latin typeface="Montserrat SemiBold" panose="00000700000000000000" pitchFamily="2" charset="0"/>
                  <a:ea typeface="League Spartan" charset="0"/>
                  <a:cs typeface="Poppins" pitchFamily="2" charset="77"/>
                </a:rPr>
                <a:t>10-20</a:t>
              </a:r>
            </a:p>
          </p:txBody>
        </p:sp>
        <p:sp>
          <p:nvSpPr>
            <p:cNvPr id="34" name="TextBox 33">
              <a:extLst>
                <a:ext uri="{FF2B5EF4-FFF2-40B4-BE49-F238E27FC236}">
                  <a16:creationId xmlns:a16="http://schemas.microsoft.com/office/drawing/2014/main" id="{B88AF588-B776-2635-C374-990F833FE7B9}"/>
                </a:ext>
              </a:extLst>
            </p:cNvPr>
            <p:cNvSpPr txBox="1"/>
            <p:nvPr/>
          </p:nvSpPr>
          <p:spPr>
            <a:xfrm>
              <a:off x="11166562" y="4894935"/>
              <a:ext cx="731561" cy="307777"/>
            </a:xfrm>
            <a:prstGeom prst="rect">
              <a:avLst/>
            </a:prstGeom>
            <a:noFill/>
          </p:spPr>
          <p:txBody>
            <a:bodyPr wrap="square" rtlCol="0" anchor="ctr" anchorCtr="0">
              <a:spAutoFit/>
            </a:bodyPr>
            <a:lstStyle/>
            <a:p>
              <a:r>
                <a:rPr lang="en-US" sz="1400" dirty="0">
                  <a:solidFill>
                    <a:schemeClr val="tx2"/>
                  </a:solidFill>
                  <a:latin typeface="Montserrat SemiBold" panose="00000700000000000000" pitchFamily="2" charset="0"/>
                  <a:ea typeface="League Spartan" charset="0"/>
                  <a:cs typeface="Poppins" pitchFamily="2" charset="77"/>
                </a:rPr>
                <a:t>&lt; 10</a:t>
              </a:r>
            </a:p>
          </p:txBody>
        </p:sp>
      </p:grpSp>
      <p:sp>
        <p:nvSpPr>
          <p:cNvPr id="36" name="TextBox 35">
            <a:extLst>
              <a:ext uri="{FF2B5EF4-FFF2-40B4-BE49-F238E27FC236}">
                <a16:creationId xmlns:a16="http://schemas.microsoft.com/office/drawing/2014/main" id="{617EABDD-4309-DD11-E905-4B87D566AD54}"/>
              </a:ext>
            </a:extLst>
          </p:cNvPr>
          <p:cNvSpPr txBox="1"/>
          <p:nvPr/>
        </p:nvSpPr>
        <p:spPr>
          <a:xfrm>
            <a:off x="10695709" y="3529277"/>
            <a:ext cx="1488199" cy="738664"/>
          </a:xfrm>
          <a:prstGeom prst="rect">
            <a:avLst/>
          </a:prstGeom>
          <a:noFill/>
        </p:spPr>
        <p:txBody>
          <a:bodyPr wrap="square" rtlCol="0" anchor="ctr" anchorCtr="0">
            <a:spAutoFit/>
          </a:bodyPr>
          <a:lstStyle/>
          <a:p>
            <a:pPr algn="ctr"/>
            <a:r>
              <a:rPr lang="en-US" sz="1400" b="1" dirty="0">
                <a:solidFill>
                  <a:schemeClr val="tx2"/>
                </a:solidFill>
                <a:latin typeface="Montserrat SemiBold" panose="00000700000000000000" pitchFamily="2" charset="0"/>
                <a:ea typeface="League Spartan" charset="0"/>
                <a:cs typeface="Poppins" pitchFamily="2" charset="77"/>
              </a:rPr>
              <a:t># of AI Policies</a:t>
            </a:r>
          </a:p>
          <a:p>
            <a:pPr algn="ctr"/>
            <a:r>
              <a:rPr lang="en-US" sz="1400" b="1" dirty="0">
                <a:solidFill>
                  <a:schemeClr val="tx2"/>
                </a:solidFill>
                <a:latin typeface="Montserrat SemiBold" panose="00000700000000000000" pitchFamily="2" charset="0"/>
                <a:ea typeface="League Spartan" charset="0"/>
                <a:cs typeface="Poppins" pitchFamily="2" charset="77"/>
              </a:rPr>
              <a:t>(2019-2021)</a:t>
            </a:r>
          </a:p>
        </p:txBody>
      </p:sp>
      <p:sp>
        <p:nvSpPr>
          <p:cNvPr id="38" name="TextBox 37">
            <a:extLst>
              <a:ext uri="{FF2B5EF4-FFF2-40B4-BE49-F238E27FC236}">
                <a16:creationId xmlns:a16="http://schemas.microsoft.com/office/drawing/2014/main" id="{A151E720-5756-B1B0-32AE-435EA0F2F019}"/>
              </a:ext>
            </a:extLst>
          </p:cNvPr>
          <p:cNvSpPr txBox="1"/>
          <p:nvPr/>
        </p:nvSpPr>
        <p:spPr>
          <a:xfrm>
            <a:off x="546089" y="6470426"/>
            <a:ext cx="9678566" cy="261610"/>
          </a:xfrm>
          <a:prstGeom prst="rect">
            <a:avLst/>
          </a:prstGeom>
          <a:noFill/>
        </p:spPr>
        <p:txBody>
          <a:bodyPr wrap="square" rtlCol="0" anchor="ctr" anchorCtr="0">
            <a:spAutoFit/>
          </a:bodyPr>
          <a:lstStyle/>
          <a:p>
            <a:pPr algn="ctr"/>
            <a:r>
              <a:rPr lang="en-US" sz="1100" b="0" i="1" dirty="0">
                <a:solidFill>
                  <a:srgbClr val="3F3F3F"/>
                </a:solidFill>
                <a:effectLst/>
                <a:latin typeface="Roboto Condensed Light" panose="02000000000000000000" pitchFamily="2" charset="0"/>
              </a:rPr>
              <a:t>Source of data: OECD.AI (2021), powered by EC/OECD (2021), database of national AI policies, accessed on 7/09/2022, </a:t>
            </a:r>
            <a:r>
              <a:rPr lang="en-US" sz="1100" b="0" i="1" u="sng" dirty="0">
                <a:solidFill>
                  <a:srgbClr val="06838F"/>
                </a:solidFill>
                <a:effectLst/>
                <a:latin typeface="Roboto Condensed Light" panose="02000000000000000000" pitchFamily="2" charset="0"/>
                <a:hlinkClick r:id="rId9"/>
              </a:rPr>
              <a:t>https://oecd.ai</a:t>
            </a:r>
            <a:r>
              <a:rPr lang="en-US" sz="1100" b="0" i="1" dirty="0">
                <a:solidFill>
                  <a:srgbClr val="3F3F3F"/>
                </a:solidFill>
                <a:effectLst/>
                <a:latin typeface="Roboto Condensed Light" panose="02000000000000000000" pitchFamily="2" charset="0"/>
              </a:rPr>
              <a:t>.</a:t>
            </a:r>
            <a:endParaRPr lang="en-US" sz="1100" i="1" dirty="0">
              <a:solidFill>
                <a:schemeClr val="tx2"/>
              </a:solidFill>
              <a:latin typeface="Montserrat SemiBold" panose="00000700000000000000" pitchFamily="2" charset="0"/>
              <a:ea typeface="League Spartan" charset="0"/>
              <a:cs typeface="Poppins" pitchFamily="2" charset="77"/>
            </a:endParaRPr>
          </a:p>
        </p:txBody>
      </p:sp>
    </p:spTree>
    <p:extLst>
      <p:ext uri="{BB962C8B-B14F-4D97-AF65-F5344CB8AC3E}">
        <p14:creationId xmlns:p14="http://schemas.microsoft.com/office/powerpoint/2010/main" val="12827834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63A48846-35B1-DF60-D27E-385AF3445B1F}"/>
              </a:ext>
            </a:extLst>
          </p:cNvPr>
          <p:cNvSpPr>
            <a:spLocks noGrp="1"/>
          </p:cNvSpPr>
          <p:nvPr>
            <p:ph type="body" sz="quarter" idx="11"/>
          </p:nvPr>
        </p:nvSpPr>
        <p:spPr>
          <a:xfrm>
            <a:off x="354059" y="1352516"/>
            <a:ext cx="9834970" cy="456696"/>
          </a:xfrm>
        </p:spPr>
        <p:txBody>
          <a:bodyPr/>
          <a:lstStyle/>
          <a:p>
            <a:r>
              <a:rPr lang="en-US" sz="1800" b="1" dirty="0">
                <a:solidFill>
                  <a:schemeClr val="accent1"/>
                </a:solidFill>
              </a:rPr>
              <a:t>“To adopt AI, organizations will need to review and enhance their processes and governance frameworks to address new and evolving risks.”  </a:t>
            </a:r>
            <a:endParaRPr lang="en-US" sz="1600" b="1" i="1" dirty="0">
              <a:solidFill>
                <a:schemeClr val="accent1"/>
              </a:solidFill>
            </a:endParaRPr>
          </a:p>
          <a:p>
            <a:r>
              <a:rPr lang="en-US" sz="1600" b="1" i="1" dirty="0">
                <a:solidFill>
                  <a:schemeClr val="accent1"/>
                </a:solidFill>
                <a:latin typeface="Montserrat Light" panose="00000400000000000000" pitchFamily="2" charset="0"/>
              </a:rPr>
              <a:t>– </a:t>
            </a:r>
            <a:r>
              <a:rPr lang="en-US" sz="1600" i="1" dirty="0">
                <a:solidFill>
                  <a:schemeClr val="accent1"/>
                </a:solidFill>
                <a:latin typeface="Montserrat Light" panose="00000400000000000000" pitchFamily="2" charset="0"/>
              </a:rPr>
              <a:t>Canadian </a:t>
            </a:r>
            <a:r>
              <a:rPr lang="en-US" sz="1600" i="1" dirty="0" err="1">
                <a:solidFill>
                  <a:schemeClr val="accent1"/>
                </a:solidFill>
                <a:latin typeface="Montserrat Light" panose="00000400000000000000" pitchFamily="2" charset="0"/>
              </a:rPr>
              <a:t>RegTech</a:t>
            </a:r>
            <a:r>
              <a:rPr lang="en-US" sz="1600" i="1" dirty="0">
                <a:solidFill>
                  <a:schemeClr val="accent1"/>
                </a:solidFill>
                <a:latin typeface="Montserrat Light" panose="00000400000000000000" pitchFamily="2" charset="0"/>
              </a:rPr>
              <a:t> Association, Safeguarding AI Use Through Human-Centric Design, 2020</a:t>
            </a:r>
          </a:p>
          <a:p>
            <a:endParaRPr lang="en-US" sz="1800" b="1" dirty="0">
              <a:solidFill>
                <a:schemeClr val="accent1"/>
              </a:solidFill>
            </a:endParaRPr>
          </a:p>
        </p:txBody>
      </p:sp>
      <p:sp>
        <p:nvSpPr>
          <p:cNvPr id="6" name="Text Placeholder 5">
            <a:extLst>
              <a:ext uri="{FF2B5EF4-FFF2-40B4-BE49-F238E27FC236}">
                <a16:creationId xmlns:a16="http://schemas.microsoft.com/office/drawing/2014/main" id="{E389E45C-8BCC-8805-6912-CFE080348AA1}"/>
              </a:ext>
            </a:extLst>
          </p:cNvPr>
          <p:cNvSpPr>
            <a:spLocks noGrp="1"/>
          </p:cNvSpPr>
          <p:nvPr>
            <p:ph type="body" sz="quarter" idx="13"/>
          </p:nvPr>
        </p:nvSpPr>
        <p:spPr>
          <a:xfrm>
            <a:off x="283721" y="2703061"/>
            <a:ext cx="6934764" cy="3908753"/>
          </a:xfrm>
        </p:spPr>
        <p:txBody>
          <a:bodyPr lIns="0" tIns="0" rIns="0" bIns="0" anchor="t">
            <a:noAutofit/>
          </a:bodyPr>
          <a:lstStyle/>
          <a:p>
            <a:pPr marL="0" indent="0">
              <a:buNone/>
            </a:pPr>
            <a:r>
              <a:rPr lang="en-US" dirty="0">
                <a:solidFill>
                  <a:schemeClr val="tx1"/>
                </a:solidFill>
                <a:latin typeface="Roboto Condensed Light" panose="02000000000000000000" pitchFamily="2" charset="0"/>
                <a:cs typeface="Arial"/>
              </a:rPr>
              <a:t>To ensure responsible, transparent, and ethical AI systems, organizations will need to review existing risk control frameworks and update them to include AI risk management and impact assessment frameworks and processes.</a:t>
            </a:r>
          </a:p>
          <a:p>
            <a:pPr marL="0" indent="0">
              <a:buNone/>
            </a:pPr>
            <a:r>
              <a:rPr lang="en-US" dirty="0">
                <a:solidFill>
                  <a:schemeClr val="tx1"/>
                </a:solidFill>
                <a:latin typeface="Roboto Condensed Light" panose="02000000000000000000" pitchFamily="2" charset="0"/>
              </a:rPr>
              <a:t>As ML and AI technologies are constantly evolving, the AI governance and AI risk management frameworks will need to evolve to ensure the appropriate safeguards and controls are in place. </a:t>
            </a:r>
          </a:p>
          <a:p>
            <a:pPr marL="0" indent="0">
              <a:buNone/>
            </a:pPr>
            <a:r>
              <a:rPr lang="en-US" dirty="0">
                <a:solidFill>
                  <a:schemeClr val="tx1"/>
                </a:solidFill>
                <a:latin typeface="Roboto Condensed Light" panose="02000000000000000000" pitchFamily="2" charset="0"/>
              </a:rPr>
              <a:t>This applies not only to the machine learning models and AI system custom built by the organization’s data science and AI team, but it also includes AI-powered vendor tools and technologies. The vendors should be able to explain how AI is used in their products, how the model was trained, and what data was used to train the model.</a:t>
            </a:r>
          </a:p>
          <a:p>
            <a:pPr marL="0" indent="0">
              <a:buNone/>
            </a:pPr>
            <a:r>
              <a:rPr lang="en-US" dirty="0">
                <a:solidFill>
                  <a:schemeClr val="tx1"/>
                </a:solidFill>
                <a:latin typeface="Roboto Condensed Light" panose="02000000000000000000" pitchFamily="2" charset="0"/>
              </a:rPr>
              <a:t>AI governance enables management, monitoring, and control of all AI activities within an organization.</a:t>
            </a:r>
          </a:p>
          <a:p>
            <a:pPr marL="0" indent="0">
              <a:buNone/>
            </a:pPr>
            <a:endParaRPr lang="en-US" dirty="0">
              <a:solidFill>
                <a:schemeClr val="tx1"/>
              </a:solidFill>
              <a:latin typeface="Roboto Condensed Light" panose="02000000000000000000" pitchFamily="2" charset="0"/>
            </a:endParaRPr>
          </a:p>
        </p:txBody>
      </p:sp>
      <p:sp>
        <p:nvSpPr>
          <p:cNvPr id="4" name="Title 3">
            <a:extLst>
              <a:ext uri="{FF2B5EF4-FFF2-40B4-BE49-F238E27FC236}">
                <a16:creationId xmlns:a16="http://schemas.microsoft.com/office/drawing/2014/main" id="{DC60FF55-0D6D-2135-2AF6-CFCD1A73076F}"/>
              </a:ext>
            </a:extLst>
          </p:cNvPr>
          <p:cNvSpPr>
            <a:spLocks noGrp="1"/>
          </p:cNvSpPr>
          <p:nvPr>
            <p:ph type="title"/>
          </p:nvPr>
        </p:nvSpPr>
        <p:spPr>
          <a:xfrm>
            <a:off x="354059" y="530021"/>
            <a:ext cx="7511747" cy="581024"/>
          </a:xfrm>
        </p:spPr>
        <p:txBody>
          <a:bodyPr/>
          <a:lstStyle/>
          <a:p>
            <a:r>
              <a:rPr lang="en-US" dirty="0"/>
              <a:t>The need for AI governance</a:t>
            </a:r>
          </a:p>
        </p:txBody>
      </p:sp>
      <p:pic>
        <p:nvPicPr>
          <p:cNvPr id="8" name="Picture 7" descr="A picture containing electronics&#10;&#10;Description automatically generated">
            <a:extLst>
              <a:ext uri="{FF2B5EF4-FFF2-40B4-BE49-F238E27FC236}">
                <a16:creationId xmlns:a16="http://schemas.microsoft.com/office/drawing/2014/main" id="{7EFD6089-E494-47F7-713B-71ADCE4882C3}"/>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7355161" y="2507379"/>
            <a:ext cx="4696221" cy="3207621"/>
          </a:xfrm>
          <a:prstGeom prst="rect">
            <a:avLst/>
          </a:prstGeom>
        </p:spPr>
      </p:pic>
    </p:spTree>
    <p:extLst>
      <p:ext uri="{BB962C8B-B14F-4D97-AF65-F5344CB8AC3E}">
        <p14:creationId xmlns:p14="http://schemas.microsoft.com/office/powerpoint/2010/main" val="25234922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C60FF55-0D6D-2135-2AF6-CFCD1A73076F}"/>
              </a:ext>
            </a:extLst>
          </p:cNvPr>
          <p:cNvSpPr>
            <a:spLocks noGrp="1"/>
          </p:cNvSpPr>
          <p:nvPr>
            <p:ph type="title"/>
          </p:nvPr>
        </p:nvSpPr>
        <p:spPr>
          <a:xfrm>
            <a:off x="354059" y="544769"/>
            <a:ext cx="7849163" cy="733639"/>
          </a:xfrm>
        </p:spPr>
        <p:txBody>
          <a:bodyPr/>
          <a:lstStyle/>
          <a:p>
            <a:r>
              <a:rPr lang="en-US" dirty="0"/>
              <a:t>Key concepts</a:t>
            </a:r>
          </a:p>
        </p:txBody>
      </p:sp>
      <p:sp>
        <p:nvSpPr>
          <p:cNvPr id="5" name="Text Placeholder 4">
            <a:extLst>
              <a:ext uri="{FF2B5EF4-FFF2-40B4-BE49-F238E27FC236}">
                <a16:creationId xmlns:a16="http://schemas.microsoft.com/office/drawing/2014/main" id="{63A48846-35B1-DF60-D27E-385AF3445B1F}"/>
              </a:ext>
            </a:extLst>
          </p:cNvPr>
          <p:cNvSpPr>
            <a:spLocks noGrp="1"/>
          </p:cNvSpPr>
          <p:nvPr>
            <p:ph type="body" sz="quarter" idx="11"/>
          </p:nvPr>
        </p:nvSpPr>
        <p:spPr>
          <a:xfrm>
            <a:off x="396923" y="1455090"/>
            <a:ext cx="10690177" cy="459435"/>
          </a:xfrm>
        </p:spPr>
        <p:txBody>
          <a:bodyPr/>
          <a:lstStyle/>
          <a:p>
            <a:r>
              <a:rPr lang="en-US" sz="1800" b="1" dirty="0"/>
              <a:t>Info-Tech Research Group defines the key terms used in this document as follows:</a:t>
            </a:r>
          </a:p>
        </p:txBody>
      </p:sp>
      <p:sp>
        <p:nvSpPr>
          <p:cNvPr id="6" name="Text Placeholder 5">
            <a:extLst>
              <a:ext uri="{FF2B5EF4-FFF2-40B4-BE49-F238E27FC236}">
                <a16:creationId xmlns:a16="http://schemas.microsoft.com/office/drawing/2014/main" id="{E389E45C-8BCC-8805-6912-CFE080348AA1}"/>
              </a:ext>
            </a:extLst>
          </p:cNvPr>
          <p:cNvSpPr>
            <a:spLocks noGrp="1"/>
          </p:cNvSpPr>
          <p:nvPr>
            <p:ph type="body" sz="quarter" idx="33"/>
          </p:nvPr>
        </p:nvSpPr>
        <p:spPr>
          <a:xfrm>
            <a:off x="354059" y="2091207"/>
            <a:ext cx="11099058" cy="3747618"/>
          </a:xfrm>
        </p:spPr>
        <p:txBody>
          <a:bodyPr lIns="0" tIns="0" rIns="0" bIns="0" numCol="1" spcCol="292608" anchor="t"/>
          <a:lstStyle/>
          <a:p>
            <a:pPr marL="0" indent="0">
              <a:buNone/>
            </a:pPr>
            <a:r>
              <a:rPr lang="en-US" sz="1600" b="1" dirty="0">
                <a:cs typeface="Arial" panose="020B0604020202020204" pitchFamily="34" charset="0"/>
              </a:rPr>
              <a:t>Machine learning</a:t>
            </a:r>
            <a:r>
              <a:rPr lang="en-US" sz="1600" dirty="0">
                <a:cs typeface="Arial" panose="020B0604020202020204" pitchFamily="34" charset="0"/>
              </a:rPr>
              <a:t> systems learn from experience and without explicit instructions. They learn patterns from data, then analyze and make predictions based on past behavior and the patterns learned.</a:t>
            </a:r>
          </a:p>
          <a:p>
            <a:pPr marL="0" indent="0">
              <a:buNone/>
            </a:pPr>
            <a:r>
              <a:rPr lang="en-US" sz="1600" b="1" dirty="0">
                <a:ea typeface="Roboto Condensed Light"/>
                <a:cs typeface="Arial"/>
              </a:rPr>
              <a:t>Artificial intelligence</a:t>
            </a:r>
            <a:r>
              <a:rPr lang="en-US" sz="1600" dirty="0">
                <a:ea typeface="Roboto Condensed Light"/>
                <a:cs typeface="Arial"/>
              </a:rPr>
              <a:t> is a combination of technologies and can include machine learning. AI systems perform tasks that mimic human intelligence, such as learning from experience and problem solving. Most importantly, AI makes its own decisions without human intervention.</a:t>
            </a:r>
          </a:p>
          <a:p>
            <a:pPr marL="0" indent="0">
              <a:buNone/>
            </a:pPr>
            <a:r>
              <a:rPr lang="en-US" sz="1600" dirty="0">
                <a:cs typeface="Arial" panose="020B0604020202020204" pitchFamily="34" charset="0"/>
              </a:rPr>
              <a:t>We use the definition of </a:t>
            </a:r>
            <a:r>
              <a:rPr lang="en-US" sz="1600" b="1" dirty="0">
                <a:cs typeface="Arial" panose="020B0604020202020204" pitchFamily="34" charset="0"/>
              </a:rPr>
              <a:t>data ethics</a:t>
            </a:r>
            <a:r>
              <a:rPr lang="en-US" sz="1600" dirty="0">
                <a:cs typeface="Arial" panose="020B0604020202020204" pitchFamily="34" charset="0"/>
              </a:rPr>
              <a:t> </a:t>
            </a:r>
            <a:r>
              <a:rPr lang="en-US" sz="1600">
                <a:cs typeface="Arial" panose="020B0604020202020204" pitchFamily="34" charset="0"/>
              </a:rPr>
              <a:t>by the </a:t>
            </a:r>
            <a:r>
              <a:rPr lang="en-US" sz="1600">
                <a:cs typeface="Arial" panose="020B0604020202020204" pitchFamily="34" charset="0"/>
                <a:hlinkClick r:id="rId2"/>
              </a:rPr>
              <a:t>Open </a:t>
            </a:r>
            <a:r>
              <a:rPr lang="en-US" sz="1600" dirty="0">
                <a:cs typeface="Arial" panose="020B0604020202020204" pitchFamily="34" charset="0"/>
                <a:hlinkClick r:id="rId2"/>
              </a:rPr>
              <a:t>Data Institute</a:t>
            </a:r>
            <a:r>
              <a:rPr lang="en-US" sz="1600" dirty="0">
                <a:cs typeface="Arial" panose="020B0604020202020204" pitchFamily="34" charset="0"/>
              </a:rPr>
              <a:t>: “Data ethics is a branch of ethics that considers the impact of data practices on people, society and the environment. The purpose of data ethics is to guide the values and conduct of data practitioners in data collection, sharing and use.”</a:t>
            </a:r>
          </a:p>
          <a:p>
            <a:pPr marL="0" indent="0">
              <a:buNone/>
            </a:pPr>
            <a:r>
              <a:rPr lang="en-US" sz="1600" b="1" dirty="0">
                <a:ea typeface="Roboto Condensed Light"/>
                <a:cs typeface="Arial"/>
              </a:rPr>
              <a:t>Algorithmic or machine bias </a:t>
            </a:r>
            <a:r>
              <a:rPr lang="en-US" sz="1600" dirty="0">
                <a:ea typeface="Roboto Condensed Light"/>
                <a:cs typeface="Arial"/>
              </a:rPr>
              <a:t>is systematic and repeatable errors in a computer system that create unfair outcomes, such as privileging one arbitrary group of users over others. Algorithmic bias is not a technical problem. It’s a social and political problem, and in the context of implementing AI for business benefits, it’s a business problem.</a:t>
            </a:r>
          </a:p>
        </p:txBody>
      </p:sp>
      <p:grpSp>
        <p:nvGrpSpPr>
          <p:cNvPr id="7" name="Group 6">
            <a:extLst>
              <a:ext uri="{FF2B5EF4-FFF2-40B4-BE49-F238E27FC236}">
                <a16:creationId xmlns:a16="http://schemas.microsoft.com/office/drawing/2014/main" id="{DEE2E7A0-D012-B26D-1B66-8E980D4C1397}"/>
              </a:ext>
            </a:extLst>
          </p:cNvPr>
          <p:cNvGrpSpPr/>
          <p:nvPr/>
        </p:nvGrpSpPr>
        <p:grpSpPr>
          <a:xfrm>
            <a:off x="354059" y="6015507"/>
            <a:ext cx="5196460" cy="468000"/>
            <a:chOff x="2179926" y="2709431"/>
            <a:chExt cx="3284537" cy="468000"/>
          </a:xfrm>
        </p:grpSpPr>
        <p:grpSp>
          <p:nvGrpSpPr>
            <p:cNvPr id="8" name="Group 7">
              <a:extLst>
                <a:ext uri="{FF2B5EF4-FFF2-40B4-BE49-F238E27FC236}">
                  <a16:creationId xmlns:a16="http://schemas.microsoft.com/office/drawing/2014/main" id="{E2D3DB69-06CE-8A40-C939-37CE20DF3722}"/>
                </a:ext>
              </a:extLst>
            </p:cNvPr>
            <p:cNvGrpSpPr/>
            <p:nvPr/>
          </p:nvGrpSpPr>
          <p:grpSpPr>
            <a:xfrm>
              <a:off x="2179926" y="2709431"/>
              <a:ext cx="3284537" cy="468000"/>
              <a:chOff x="2179926" y="2709431"/>
              <a:chExt cx="3284537" cy="468000"/>
            </a:xfrm>
          </p:grpSpPr>
          <p:sp>
            <p:nvSpPr>
              <p:cNvPr id="10" name="Rectangle 9">
                <a:hlinkClick r:id="rId3"/>
                <a:extLst>
                  <a:ext uri="{FF2B5EF4-FFF2-40B4-BE49-F238E27FC236}">
                    <a16:creationId xmlns:a16="http://schemas.microsoft.com/office/drawing/2014/main" id="{5325F45C-42AC-0D89-044D-81B2340131E3}"/>
                  </a:ext>
                </a:extLst>
              </p:cNvPr>
              <p:cNvSpPr/>
              <p:nvPr/>
            </p:nvSpPr>
            <p:spPr>
              <a:xfrm>
                <a:off x="2466895" y="2709431"/>
                <a:ext cx="2997568" cy="46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latin typeface="Exo" panose="02000503000000000000" pitchFamily="2" charset="77"/>
                  </a:rPr>
                  <a:t>Download the blueprint </a:t>
                </a:r>
                <a:r>
                  <a:rPr lang="en-US" sz="1200" i="1" dirty="0">
                    <a:solidFill>
                      <a:schemeClr val="bg1"/>
                    </a:solidFill>
                    <a:latin typeface="Exo" panose="02000503000000000000" pitchFamily="2" charset="77"/>
                  </a:rPr>
                  <a:t>Mitigate Machine Bias</a:t>
                </a:r>
                <a:r>
                  <a:rPr lang="en-US" sz="1200" dirty="0">
                    <a:solidFill>
                      <a:schemeClr val="bg1"/>
                    </a:solidFill>
                    <a:latin typeface="Exo" panose="02000503000000000000" pitchFamily="2" charset="77"/>
                  </a:rPr>
                  <a:t> for detailed discussion on bias, fairness, and transparency in AI systems</a:t>
                </a:r>
              </a:p>
            </p:txBody>
          </p:sp>
          <p:sp>
            <p:nvSpPr>
              <p:cNvPr id="11" name="Rectangle 10">
                <a:extLst>
                  <a:ext uri="{FF2B5EF4-FFF2-40B4-BE49-F238E27FC236}">
                    <a16:creationId xmlns:a16="http://schemas.microsoft.com/office/drawing/2014/main" id="{53CDFFB2-8795-AAB7-AB72-A33FC69E1BDF}"/>
                  </a:ext>
                </a:extLst>
              </p:cNvPr>
              <p:cNvSpPr>
                <a:spLocks noChangeAspect="1"/>
              </p:cNvSpPr>
              <p:nvPr/>
            </p:nvSpPr>
            <p:spPr>
              <a:xfrm>
                <a:off x="2179926" y="2709431"/>
                <a:ext cx="286970" cy="468000"/>
              </a:xfrm>
              <a:prstGeom prst="rect">
                <a:avLst/>
              </a:prstGeom>
              <a:solidFill>
                <a:srgbClr val="1E5E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bg1"/>
                  </a:solidFill>
                  <a:latin typeface="Exo" panose="02000503000000000000" pitchFamily="2" charset="77"/>
                </a:endParaRPr>
              </a:p>
            </p:txBody>
          </p:sp>
        </p:grpSp>
        <p:pic>
          <p:nvPicPr>
            <p:cNvPr id="9" name="Picture 8">
              <a:hlinkClick r:id="rId3"/>
              <a:extLst>
                <a:ext uri="{FF2B5EF4-FFF2-40B4-BE49-F238E27FC236}">
                  <a16:creationId xmlns:a16="http://schemas.microsoft.com/office/drawing/2014/main" id="{01ED30D8-8330-A51C-FC73-E317B46A1BAF}"/>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rot="5400000">
              <a:off x="2192969" y="2863446"/>
              <a:ext cx="260883" cy="159970"/>
            </a:xfrm>
            <a:prstGeom prst="rect">
              <a:avLst/>
            </a:prstGeom>
          </p:spPr>
        </p:pic>
      </p:grpSp>
    </p:spTree>
    <p:extLst>
      <p:ext uri="{BB962C8B-B14F-4D97-AF65-F5344CB8AC3E}">
        <p14:creationId xmlns:p14="http://schemas.microsoft.com/office/powerpoint/2010/main" val="14299824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E389E45C-8BCC-8805-6912-CFE080348AA1}"/>
              </a:ext>
            </a:extLst>
          </p:cNvPr>
          <p:cNvSpPr>
            <a:spLocks noGrp="1"/>
          </p:cNvSpPr>
          <p:nvPr>
            <p:ph type="body" sz="quarter" idx="13"/>
          </p:nvPr>
        </p:nvSpPr>
        <p:spPr>
          <a:xfrm>
            <a:off x="388837" y="2113908"/>
            <a:ext cx="7118205" cy="4245966"/>
          </a:xfrm>
        </p:spPr>
        <p:txBody>
          <a:bodyPr lIns="0" tIns="0" rIns="0" bIns="0" anchor="t">
            <a:noAutofit/>
          </a:bodyPr>
          <a:lstStyle/>
          <a:p>
            <a:pPr marL="0" indent="0">
              <a:buNone/>
            </a:pPr>
            <a:r>
              <a:rPr lang="en-US" sz="1600" b="1" dirty="0">
                <a:solidFill>
                  <a:schemeClr val="tx1"/>
                </a:solidFill>
                <a:latin typeface="Roboto Condensed Light" panose="02000000000000000000" pitchFamily="2" charset="0"/>
              </a:rPr>
              <a:t>“Responsible AI</a:t>
            </a:r>
            <a:r>
              <a:rPr lang="en-US" sz="1600" dirty="0">
                <a:solidFill>
                  <a:schemeClr val="tx1"/>
                </a:solidFill>
                <a:latin typeface="Roboto Condensed Light" panose="02000000000000000000" pitchFamily="2" charset="0"/>
              </a:rPr>
              <a:t> is the practice of designing, building and deploying AI in a manner that empowers people and businesses</a:t>
            </a:r>
            <a:r>
              <a:rPr lang="en-US" dirty="0">
                <a:solidFill>
                  <a:schemeClr val="tx1"/>
                </a:solidFill>
                <a:latin typeface="Roboto Condensed Light" panose="02000000000000000000" pitchFamily="2" charset="0"/>
              </a:rPr>
              <a:t> </a:t>
            </a:r>
            <a:r>
              <a:rPr lang="en-US" sz="1600" dirty="0">
                <a:solidFill>
                  <a:schemeClr val="tx1"/>
                </a:solidFill>
                <a:latin typeface="Roboto Condensed Light" panose="02000000000000000000" pitchFamily="2" charset="0"/>
              </a:rPr>
              <a:t>and fairly impacts customers and society – allowing companies to engender trust and scale AI with confidence” (CIFAR).</a:t>
            </a:r>
          </a:p>
          <a:p>
            <a:pPr marL="0" indent="0">
              <a:buNone/>
            </a:pPr>
            <a:r>
              <a:rPr lang="en-US" sz="1600" dirty="0">
                <a:solidFill>
                  <a:schemeClr val="tx1"/>
                </a:solidFill>
                <a:latin typeface="Roboto Condensed Light" panose="02000000000000000000" pitchFamily="2" charset="0"/>
                <a:cs typeface="Arial"/>
              </a:rPr>
              <a:t>The AI system is considered </a:t>
            </a:r>
            <a:r>
              <a:rPr lang="en-US" sz="1600" b="1" dirty="0">
                <a:solidFill>
                  <a:schemeClr val="tx1"/>
                </a:solidFill>
                <a:latin typeface="Roboto Condensed Light" panose="02000000000000000000" pitchFamily="2" charset="0"/>
                <a:cs typeface="Arial"/>
              </a:rPr>
              <a:t>trustworthy</a:t>
            </a:r>
            <a:r>
              <a:rPr lang="en-US" sz="1600" dirty="0">
                <a:solidFill>
                  <a:schemeClr val="tx1"/>
                </a:solidFill>
                <a:latin typeface="Roboto Condensed Light" panose="02000000000000000000" pitchFamily="2" charset="0"/>
                <a:cs typeface="Arial"/>
              </a:rPr>
              <a:t> when people understand how the technology works and when we can assess that it’s safe and reliable. We </a:t>
            </a:r>
            <a:r>
              <a:rPr lang="en-US" dirty="0">
                <a:solidFill>
                  <a:schemeClr val="tx1"/>
                </a:solidFill>
                <a:latin typeface="Roboto Condensed Light" panose="02000000000000000000" pitchFamily="2" charset="0"/>
                <a:cs typeface="Arial"/>
              </a:rPr>
              <a:t>must</a:t>
            </a:r>
            <a:r>
              <a:rPr lang="en-US" sz="1600" dirty="0">
                <a:solidFill>
                  <a:schemeClr val="tx1"/>
                </a:solidFill>
                <a:latin typeface="Roboto Condensed Light" panose="02000000000000000000" pitchFamily="2" charset="0"/>
                <a:cs typeface="Arial"/>
              </a:rPr>
              <a:t> be able to trust the output of the system and understand how the system was designed, what data was used to train it, and how it was implemented.</a:t>
            </a:r>
          </a:p>
          <a:p>
            <a:pPr marL="0" indent="0">
              <a:buNone/>
            </a:pPr>
            <a:r>
              <a:rPr lang="en-US" sz="1600" b="1" dirty="0">
                <a:solidFill>
                  <a:schemeClr val="tx1"/>
                </a:solidFill>
                <a:latin typeface="Roboto Condensed Light" panose="02000000000000000000" pitchFamily="2" charset="0"/>
              </a:rPr>
              <a:t>Explainable AI</a:t>
            </a:r>
            <a:r>
              <a:rPr lang="en-US" sz="1600" dirty="0">
                <a:solidFill>
                  <a:schemeClr val="tx1"/>
                </a:solidFill>
                <a:latin typeface="Roboto Condensed Light" panose="02000000000000000000" pitchFamily="2" charset="0"/>
              </a:rPr>
              <a:t>, sometimes abbreviated as XAI, refers to the ability to explain how an AI model makes predictions, its anticipated impact, and its potential biases. </a:t>
            </a:r>
          </a:p>
          <a:p>
            <a:pPr marL="0" indent="0">
              <a:buNone/>
            </a:pPr>
            <a:r>
              <a:rPr lang="en-US" sz="1600" b="1" dirty="0">
                <a:solidFill>
                  <a:schemeClr val="tx1"/>
                </a:solidFill>
                <a:latin typeface="Roboto Condensed Light" panose="02000000000000000000" pitchFamily="2" charset="0"/>
              </a:rPr>
              <a:t>Transparency</a:t>
            </a:r>
            <a:r>
              <a:rPr lang="en-US" sz="1600" dirty="0">
                <a:solidFill>
                  <a:schemeClr val="tx1"/>
                </a:solidFill>
                <a:latin typeface="Roboto Condensed Light" panose="02000000000000000000" pitchFamily="2" charset="0"/>
              </a:rPr>
              <a:t> means communicating with and empowering users by sharing information internally and with external stakeholders, including beneficiaries and people impacted by the AI-powered product or service.</a:t>
            </a:r>
          </a:p>
          <a:p>
            <a:pPr marL="0" indent="0">
              <a:buNone/>
            </a:pPr>
            <a:endParaRPr lang="en-US" sz="1600" dirty="0">
              <a:solidFill>
                <a:schemeClr val="tx1"/>
              </a:solidFill>
              <a:latin typeface="Roboto Condensed Light" panose="02000000000000000000" pitchFamily="2" charset="0"/>
            </a:endParaRPr>
          </a:p>
          <a:p>
            <a:pPr marL="0" indent="0">
              <a:buNone/>
            </a:pPr>
            <a:endParaRPr lang="en-US" sz="1600" dirty="0">
              <a:solidFill>
                <a:schemeClr val="tx1"/>
              </a:solidFill>
              <a:latin typeface="Roboto Condensed Light" panose="02000000000000000000" pitchFamily="2" charset="0"/>
            </a:endParaRPr>
          </a:p>
          <a:p>
            <a:pPr marL="0" indent="0">
              <a:buNone/>
            </a:pPr>
            <a:endParaRPr lang="en-US" sz="1600" dirty="0">
              <a:solidFill>
                <a:schemeClr val="tx1"/>
              </a:solidFill>
              <a:latin typeface="Roboto Condensed Light" panose="02000000000000000000" pitchFamily="2" charset="0"/>
            </a:endParaRPr>
          </a:p>
          <a:p>
            <a:pPr marL="0" indent="0">
              <a:buNone/>
            </a:pPr>
            <a:endParaRPr lang="en-US" sz="1600" dirty="0">
              <a:solidFill>
                <a:schemeClr val="tx1"/>
              </a:solidFill>
              <a:latin typeface="Roboto Condensed Light" panose="02000000000000000000" pitchFamily="2" charset="0"/>
            </a:endParaRPr>
          </a:p>
        </p:txBody>
      </p:sp>
      <p:sp>
        <p:nvSpPr>
          <p:cNvPr id="4" name="Title 3">
            <a:extLst>
              <a:ext uri="{FF2B5EF4-FFF2-40B4-BE49-F238E27FC236}">
                <a16:creationId xmlns:a16="http://schemas.microsoft.com/office/drawing/2014/main" id="{DC60FF55-0D6D-2135-2AF6-CFCD1A73076F}"/>
              </a:ext>
            </a:extLst>
          </p:cNvPr>
          <p:cNvSpPr>
            <a:spLocks noGrp="1"/>
          </p:cNvSpPr>
          <p:nvPr>
            <p:ph type="title"/>
          </p:nvPr>
        </p:nvSpPr>
        <p:spPr>
          <a:xfrm>
            <a:off x="255736" y="389971"/>
            <a:ext cx="10490922" cy="1130188"/>
          </a:xfrm>
        </p:spPr>
        <p:txBody>
          <a:bodyPr/>
          <a:lstStyle/>
          <a:p>
            <a:r>
              <a:rPr lang="en-US" dirty="0"/>
              <a:t>Key concepts – explainable, transparent and trustworthy</a:t>
            </a:r>
          </a:p>
        </p:txBody>
      </p:sp>
      <p:sp>
        <p:nvSpPr>
          <p:cNvPr id="9" name="TextBox 8">
            <a:extLst>
              <a:ext uri="{FF2B5EF4-FFF2-40B4-BE49-F238E27FC236}">
                <a16:creationId xmlns:a16="http://schemas.microsoft.com/office/drawing/2014/main" id="{A33252B4-4AE6-3EEB-0487-DBD55CA335AD}"/>
              </a:ext>
            </a:extLst>
          </p:cNvPr>
          <p:cNvSpPr txBox="1"/>
          <p:nvPr/>
        </p:nvSpPr>
        <p:spPr>
          <a:xfrm>
            <a:off x="8495071" y="2455679"/>
            <a:ext cx="3121279" cy="2215991"/>
          </a:xfrm>
          <a:prstGeom prst="rect">
            <a:avLst/>
          </a:prstGeom>
          <a:noFill/>
        </p:spPr>
        <p:txBody>
          <a:bodyPr wrap="square">
            <a:spAutoFit/>
          </a:bodyPr>
          <a:lstStyle/>
          <a:p>
            <a:pPr algn="l"/>
            <a:r>
              <a:rPr lang="en-US" sz="2400" b="1" i="1" u="none" strike="noStrike" baseline="0" dirty="0">
                <a:solidFill>
                  <a:srgbClr val="1C295D"/>
                </a:solidFill>
                <a:latin typeface="Roboto Condensed Light" panose="02000000000000000000" pitchFamily="2" charset="0"/>
              </a:rPr>
              <a:t>68% </a:t>
            </a:r>
            <a:r>
              <a:rPr lang="en-US" sz="1800" b="0" i="1" u="none" strike="noStrike" baseline="0" dirty="0">
                <a:solidFill>
                  <a:srgbClr val="1C295D"/>
                </a:solidFill>
                <a:latin typeface="Roboto Condensed Light" panose="02000000000000000000" pitchFamily="2" charset="0"/>
              </a:rPr>
              <a:t>[of Canadians] are concerned they don’t understand the technology well enough to know the risks.</a:t>
            </a:r>
          </a:p>
          <a:p>
            <a:pPr algn="l"/>
            <a:endParaRPr lang="en-US" i="1" dirty="0">
              <a:solidFill>
                <a:srgbClr val="1C295D"/>
              </a:solidFill>
              <a:latin typeface="Roboto Condensed Light" panose="02000000000000000000" pitchFamily="2" charset="0"/>
            </a:endParaRPr>
          </a:p>
          <a:p>
            <a:pPr algn="l"/>
            <a:r>
              <a:rPr lang="en-US" sz="2400" b="1" i="1" u="none" strike="noStrike" baseline="0" dirty="0">
                <a:solidFill>
                  <a:srgbClr val="1C295D"/>
                </a:solidFill>
                <a:latin typeface="Roboto Condensed Light" panose="02000000000000000000" pitchFamily="2" charset="0"/>
              </a:rPr>
              <a:t>77% </a:t>
            </a:r>
            <a:r>
              <a:rPr lang="en-US" sz="1800" b="0" i="1" u="none" strike="noStrike" baseline="0" dirty="0">
                <a:solidFill>
                  <a:srgbClr val="1C295D"/>
                </a:solidFill>
                <a:latin typeface="Roboto Condensed Light" panose="02000000000000000000" pitchFamily="2" charset="0"/>
              </a:rPr>
              <a:t>say they are concerned about the risks AI poses to society</a:t>
            </a:r>
          </a:p>
        </p:txBody>
      </p:sp>
      <p:sp>
        <p:nvSpPr>
          <p:cNvPr id="10" name="TextBox 9">
            <a:extLst>
              <a:ext uri="{FF2B5EF4-FFF2-40B4-BE49-F238E27FC236}">
                <a16:creationId xmlns:a16="http://schemas.microsoft.com/office/drawing/2014/main" id="{C568E1D7-BCDC-8B4C-68A7-F332C79DC20D}"/>
              </a:ext>
            </a:extLst>
          </p:cNvPr>
          <p:cNvSpPr txBox="1"/>
          <p:nvPr/>
        </p:nvSpPr>
        <p:spPr>
          <a:xfrm>
            <a:off x="10055710" y="4948669"/>
            <a:ext cx="1457349" cy="344300"/>
          </a:xfrm>
          <a:prstGeom prst="rect">
            <a:avLst/>
          </a:prstGeom>
        </p:spPr>
        <p:txBody>
          <a:bodyPr wrap="none" lIns="0" tIns="0" rIns="0" bIns="0" numCol="1" spcCol="360000" rtlCol="0">
            <a:noAutofit/>
          </a:bodyPr>
          <a:lstStyle/>
          <a:p>
            <a:pPr algn="r">
              <a:lnSpc>
                <a:spcPct val="110000"/>
              </a:lnSpc>
              <a:tabLst/>
            </a:pPr>
            <a:r>
              <a:rPr lang="en-US" sz="1400" i="1" dirty="0">
                <a:solidFill>
                  <a:schemeClr val="tx1">
                    <a:lumMod val="50000"/>
                  </a:schemeClr>
                </a:solidFill>
                <a:latin typeface="Roboto Condensed Light" panose="02000000000000000000" pitchFamily="2" charset="0"/>
                <a:ea typeface="Roboto Condensed Light" panose="02000000000000000000" pitchFamily="2" charset="0"/>
                <a:cs typeface="Arial" panose="020B0604020202020204" pitchFamily="34" charset="0"/>
              </a:rPr>
              <a:t>– TD, 2019</a:t>
            </a:r>
          </a:p>
        </p:txBody>
      </p:sp>
    </p:spTree>
    <p:extLst>
      <p:ext uri="{BB962C8B-B14F-4D97-AF65-F5344CB8AC3E}">
        <p14:creationId xmlns:p14="http://schemas.microsoft.com/office/powerpoint/2010/main" val="14864964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TextBox 73">
            <a:extLst>
              <a:ext uri="{FF2B5EF4-FFF2-40B4-BE49-F238E27FC236}">
                <a16:creationId xmlns:a16="http://schemas.microsoft.com/office/drawing/2014/main" id="{C427668B-44B0-044A-B34A-E1EF2D5EFD7B}"/>
              </a:ext>
            </a:extLst>
          </p:cNvPr>
          <p:cNvSpPr txBox="1"/>
          <p:nvPr/>
        </p:nvSpPr>
        <p:spPr>
          <a:xfrm>
            <a:off x="8681622" y="1029456"/>
            <a:ext cx="1381790" cy="253787"/>
          </a:xfrm>
          <a:prstGeom prst="rect">
            <a:avLst/>
          </a:prstGeom>
          <a:noFill/>
        </p:spPr>
        <p:txBody>
          <a:bodyPr wrap="none" lIns="0" tIns="0" rIns="0" bIns="0" rtlCol="0" anchor="b" anchorCtr="0">
            <a:spAutoFit/>
          </a:bodyPr>
          <a:lstStyle/>
          <a:p>
            <a:pPr algn="r" defTabSz="554437">
              <a:lnSpc>
                <a:spcPct val="110000"/>
              </a:lnSpc>
            </a:pPr>
            <a:r>
              <a:rPr lang="en-US" sz="1600" b="1">
                <a:solidFill>
                  <a:srgbClr val="00B050"/>
                </a:solidFill>
                <a:latin typeface="Montserrat SemiBold" pitchFamily="2" charset="77"/>
                <a:ea typeface="League Spartan" charset="0"/>
                <a:cs typeface="Poppins" pitchFamily="2" charset="77"/>
              </a:rPr>
              <a:t>Organization</a:t>
            </a:r>
          </a:p>
        </p:txBody>
      </p:sp>
      <p:sp>
        <p:nvSpPr>
          <p:cNvPr id="75" name="Subtitle 2">
            <a:extLst>
              <a:ext uri="{FF2B5EF4-FFF2-40B4-BE49-F238E27FC236}">
                <a16:creationId xmlns:a16="http://schemas.microsoft.com/office/drawing/2014/main" id="{667B1875-0325-5248-9B50-0A128776871E}"/>
              </a:ext>
            </a:extLst>
          </p:cNvPr>
          <p:cNvSpPr txBox="1">
            <a:spLocks/>
          </p:cNvSpPr>
          <p:nvPr/>
        </p:nvSpPr>
        <p:spPr>
          <a:xfrm>
            <a:off x="8732323" y="1327818"/>
            <a:ext cx="2607837" cy="393390"/>
          </a:xfrm>
          <a:prstGeom prst="rect">
            <a:avLst/>
          </a:prstGeom>
        </p:spPr>
        <p:txBody>
          <a:bodyPr vert="horz" wrap="square" lIns="0" tIns="0" rIns="0" bIns="0" rtlCol="0" anchor="t">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defTabSz="1087527">
              <a:lnSpc>
                <a:spcPct val="110000"/>
              </a:lnSpc>
            </a:pPr>
            <a:r>
              <a:rPr lang="en-US" sz="1200" dirty="0">
                <a:solidFill>
                  <a:srgbClr val="000000"/>
                </a:solidFill>
                <a:latin typeface="Roboto Condensed Light" panose="02000000000000000000" pitchFamily="2" charset="0"/>
                <a:ea typeface="Roboto Condensed Light" panose="02000000000000000000" pitchFamily="2" charset="0"/>
                <a:cs typeface="Mukta ExtraLight" panose="020B0000000000000000" pitchFamily="34" charset="77"/>
              </a:rPr>
              <a:t>Structure, roles, and responsibilities of the AI governance organization</a:t>
            </a:r>
          </a:p>
        </p:txBody>
      </p:sp>
      <p:sp>
        <p:nvSpPr>
          <p:cNvPr id="78" name="TextBox 77">
            <a:extLst>
              <a:ext uri="{FF2B5EF4-FFF2-40B4-BE49-F238E27FC236}">
                <a16:creationId xmlns:a16="http://schemas.microsoft.com/office/drawing/2014/main" id="{C2E5D6E3-1BD3-6D46-B5FB-E81162E14645}"/>
              </a:ext>
            </a:extLst>
          </p:cNvPr>
          <p:cNvSpPr txBox="1"/>
          <p:nvPr/>
        </p:nvSpPr>
        <p:spPr>
          <a:xfrm>
            <a:off x="9245665" y="2284385"/>
            <a:ext cx="1796967" cy="253787"/>
          </a:xfrm>
          <a:prstGeom prst="rect">
            <a:avLst/>
          </a:prstGeom>
          <a:noFill/>
        </p:spPr>
        <p:txBody>
          <a:bodyPr wrap="none" lIns="0" tIns="0" rIns="0" bIns="0" rtlCol="0" anchor="b" anchorCtr="0">
            <a:spAutoFit/>
          </a:bodyPr>
          <a:lstStyle/>
          <a:p>
            <a:pPr defTabSz="554437">
              <a:lnSpc>
                <a:spcPct val="110000"/>
              </a:lnSpc>
            </a:pPr>
            <a:r>
              <a:rPr lang="en-US" sz="1600" b="1">
                <a:solidFill>
                  <a:schemeClr val="tx2"/>
                </a:solidFill>
                <a:latin typeface="Montserrat SemiBold" pitchFamily="2" charset="77"/>
                <a:ea typeface="League Spartan" charset="0"/>
                <a:cs typeface="Poppins" pitchFamily="2" charset="77"/>
              </a:rPr>
              <a:t>Operating Model</a:t>
            </a:r>
          </a:p>
        </p:txBody>
      </p:sp>
      <p:sp>
        <p:nvSpPr>
          <p:cNvPr id="79" name="Subtitle 2">
            <a:extLst>
              <a:ext uri="{FF2B5EF4-FFF2-40B4-BE49-F238E27FC236}">
                <a16:creationId xmlns:a16="http://schemas.microsoft.com/office/drawing/2014/main" id="{B21C5299-4F92-814B-AB0E-96AB8A365819}"/>
              </a:ext>
            </a:extLst>
          </p:cNvPr>
          <p:cNvSpPr txBox="1">
            <a:spLocks/>
          </p:cNvSpPr>
          <p:nvPr/>
        </p:nvSpPr>
        <p:spPr>
          <a:xfrm>
            <a:off x="9340379" y="2644130"/>
            <a:ext cx="2510906" cy="593689"/>
          </a:xfrm>
          <a:prstGeom prst="rect">
            <a:avLst/>
          </a:prstGeom>
        </p:spPr>
        <p:txBody>
          <a:bodyPr vert="horz" wrap="square" lIns="0" tIns="0" rIns="0" bIns="0" rtlCol="0" anchor="t">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defTabSz="1087527">
              <a:lnSpc>
                <a:spcPct val="110000"/>
              </a:lnSpc>
            </a:pPr>
            <a:r>
              <a:rPr lang="en-US" sz="1200" dirty="0">
                <a:solidFill>
                  <a:srgbClr val="000000"/>
                </a:solidFill>
                <a:latin typeface="Roboto Condensed Light" panose="02000000000000000000" pitchFamily="2" charset="0"/>
                <a:ea typeface="Roboto Condensed Light" panose="02000000000000000000" pitchFamily="2" charset="0"/>
                <a:cs typeface="Mukta ExtraLight" panose="020B0000000000000000" pitchFamily="34" charset="77"/>
              </a:rPr>
              <a:t>How AI governance operates and works with other organizational structures to deliver value</a:t>
            </a:r>
          </a:p>
        </p:txBody>
      </p:sp>
      <p:sp>
        <p:nvSpPr>
          <p:cNvPr id="4" name="Title 3">
            <a:extLst>
              <a:ext uri="{FF2B5EF4-FFF2-40B4-BE49-F238E27FC236}">
                <a16:creationId xmlns:a16="http://schemas.microsoft.com/office/drawing/2014/main" id="{A322825C-E870-A141-B0F9-23501F43A581}"/>
              </a:ext>
            </a:extLst>
          </p:cNvPr>
          <p:cNvSpPr>
            <a:spLocks noGrp="1"/>
          </p:cNvSpPr>
          <p:nvPr>
            <p:ph type="title"/>
          </p:nvPr>
        </p:nvSpPr>
        <p:spPr>
          <a:xfrm>
            <a:off x="325521" y="274335"/>
            <a:ext cx="7830487" cy="656748"/>
          </a:xfrm>
        </p:spPr>
        <p:txBody>
          <a:bodyPr/>
          <a:lstStyle/>
          <a:p>
            <a:r>
              <a:rPr lang="en-US" dirty="0"/>
              <a:t>AI Governance Framework</a:t>
            </a:r>
          </a:p>
        </p:txBody>
      </p:sp>
      <p:grpSp>
        <p:nvGrpSpPr>
          <p:cNvPr id="2" name="Group 1">
            <a:extLst>
              <a:ext uri="{FF2B5EF4-FFF2-40B4-BE49-F238E27FC236}">
                <a16:creationId xmlns:a16="http://schemas.microsoft.com/office/drawing/2014/main" id="{EDA7CF7D-36A9-43F8-ADDF-2278EBF8FAF1}"/>
              </a:ext>
            </a:extLst>
          </p:cNvPr>
          <p:cNvGrpSpPr/>
          <p:nvPr/>
        </p:nvGrpSpPr>
        <p:grpSpPr>
          <a:xfrm>
            <a:off x="3254827" y="986392"/>
            <a:ext cx="5990838" cy="5719544"/>
            <a:chOff x="3099681" y="1180547"/>
            <a:chExt cx="5990838" cy="5719544"/>
          </a:xfrm>
        </p:grpSpPr>
        <p:sp>
          <p:nvSpPr>
            <p:cNvPr id="32" name="Flowchart: Connector 31">
              <a:extLst>
                <a:ext uri="{FF2B5EF4-FFF2-40B4-BE49-F238E27FC236}">
                  <a16:creationId xmlns:a16="http://schemas.microsoft.com/office/drawing/2014/main" id="{D5F0F3BF-EE42-4D55-EF2C-4B8CFBB2695C}"/>
                </a:ext>
              </a:extLst>
            </p:cNvPr>
            <p:cNvSpPr/>
            <p:nvPr/>
          </p:nvSpPr>
          <p:spPr>
            <a:xfrm>
              <a:off x="3099681" y="1180547"/>
              <a:ext cx="5990838" cy="5719544"/>
            </a:xfrm>
            <a:prstGeom prst="flowChartConnector">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oboto Condensed Light" panose="02000000000000000000" pitchFamily="2" charset="0"/>
              </a:endParaRPr>
            </a:p>
          </p:txBody>
        </p:sp>
        <p:sp>
          <p:nvSpPr>
            <p:cNvPr id="46" name="Freeform 45">
              <a:extLst>
                <a:ext uri="{FF2B5EF4-FFF2-40B4-BE49-F238E27FC236}">
                  <a16:creationId xmlns:a16="http://schemas.microsoft.com/office/drawing/2014/main" id="{5D97D32A-AED8-B645-981A-25AA2A1E1501}"/>
                </a:ext>
              </a:extLst>
            </p:cNvPr>
            <p:cNvSpPr/>
            <p:nvPr/>
          </p:nvSpPr>
          <p:spPr>
            <a:xfrm>
              <a:off x="5240642" y="1420356"/>
              <a:ext cx="1708917" cy="1733523"/>
            </a:xfrm>
            <a:custGeom>
              <a:avLst/>
              <a:gdLst>
                <a:gd name="connsiteX0" fmla="*/ 1710941 w 3418279"/>
                <a:gd name="connsiteY0" fmla="*/ 0 h 3467498"/>
                <a:gd name="connsiteX1" fmla="*/ 3418279 w 3418279"/>
                <a:gd name="connsiteY1" fmla="*/ 1452539 h 3467498"/>
                <a:gd name="connsiteX2" fmla="*/ 2467835 w 3418279"/>
                <a:gd name="connsiteY2" fmla="*/ 3466112 h 3467498"/>
                <a:gd name="connsiteX3" fmla="*/ 2313055 w 3418279"/>
                <a:gd name="connsiteY3" fmla="*/ 3409462 h 3467498"/>
                <a:gd name="connsiteX4" fmla="*/ 1711968 w 3418279"/>
                <a:gd name="connsiteY4" fmla="*/ 3318586 h 3467498"/>
                <a:gd name="connsiteX5" fmla="*/ 1110881 w 3418279"/>
                <a:gd name="connsiteY5" fmla="*/ 3409462 h 3467498"/>
                <a:gd name="connsiteX6" fmla="*/ 952313 w 3418279"/>
                <a:gd name="connsiteY6" fmla="*/ 3467498 h 3467498"/>
                <a:gd name="connsiteX7" fmla="*/ 0 w 3418279"/>
                <a:gd name="connsiteY7" fmla="*/ 1455604 h 3467498"/>
                <a:gd name="connsiteX8" fmla="*/ 1710941 w 3418279"/>
                <a:gd name="connsiteY8" fmla="*/ 0 h 3467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18279" h="3467498">
                  <a:moveTo>
                    <a:pt x="1710941" y="0"/>
                  </a:moveTo>
                  <a:lnTo>
                    <a:pt x="3418279" y="1452539"/>
                  </a:lnTo>
                  <a:lnTo>
                    <a:pt x="2467835" y="3466112"/>
                  </a:lnTo>
                  <a:lnTo>
                    <a:pt x="2313055" y="3409462"/>
                  </a:lnTo>
                  <a:cubicBezTo>
                    <a:pt x="2123172" y="3350402"/>
                    <a:pt x="1921285" y="3318586"/>
                    <a:pt x="1711968" y="3318586"/>
                  </a:cubicBezTo>
                  <a:cubicBezTo>
                    <a:pt x="1502651" y="3318586"/>
                    <a:pt x="1300764" y="3350402"/>
                    <a:pt x="1110881" y="3409462"/>
                  </a:cubicBezTo>
                  <a:lnTo>
                    <a:pt x="952313" y="3467498"/>
                  </a:lnTo>
                  <a:lnTo>
                    <a:pt x="0" y="1455604"/>
                  </a:lnTo>
                  <a:lnTo>
                    <a:pt x="1710941" y="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algn="ctr" defTabSz="554437">
                <a:lnSpc>
                  <a:spcPct val="110000"/>
                </a:lnSpc>
              </a:pPr>
              <a:r>
                <a:rPr lang="en-US" sz="1400" dirty="0">
                  <a:solidFill>
                    <a:srgbClr val="FFFFFF"/>
                  </a:solidFill>
                  <a:latin typeface="Roboto Condensed Light" panose="02000000000000000000" pitchFamily="2" charset="0"/>
                </a:rPr>
                <a:t>Organization – Roles and Responsibilities</a:t>
              </a:r>
            </a:p>
          </p:txBody>
        </p:sp>
        <p:sp>
          <p:nvSpPr>
            <p:cNvPr id="43" name="Freeform 42">
              <a:extLst>
                <a:ext uri="{FF2B5EF4-FFF2-40B4-BE49-F238E27FC236}">
                  <a16:creationId xmlns:a16="http://schemas.microsoft.com/office/drawing/2014/main" id="{77076E00-D2B9-E345-8BC9-9DEE336D6612}"/>
                </a:ext>
              </a:extLst>
            </p:cNvPr>
            <p:cNvSpPr/>
            <p:nvPr/>
          </p:nvSpPr>
          <p:spPr>
            <a:xfrm>
              <a:off x="6569822" y="2191538"/>
              <a:ext cx="1553581" cy="1599789"/>
            </a:xfrm>
            <a:custGeom>
              <a:avLst/>
              <a:gdLst>
                <a:gd name="connsiteX0" fmla="*/ 949660 w 3107566"/>
                <a:gd name="connsiteY0" fmla="*/ 0 h 3199993"/>
                <a:gd name="connsiteX1" fmla="*/ 3107566 w 3107566"/>
                <a:gd name="connsiteY1" fmla="*/ 460608 h 3199993"/>
                <a:gd name="connsiteX2" fmla="*/ 3065613 w 3107566"/>
                <a:gd name="connsiteY2" fmla="*/ 2698997 h 3199993"/>
                <a:gd name="connsiteX3" fmla="*/ 984688 w 3107566"/>
                <a:gd name="connsiteY3" fmla="*/ 3199993 h 3199993"/>
                <a:gd name="connsiteX4" fmla="*/ 983733 w 3107566"/>
                <a:gd name="connsiteY4" fmla="*/ 3196279 h 3199993"/>
                <a:gd name="connsiteX5" fmla="*/ 16757 w 3107566"/>
                <a:gd name="connsiteY5" fmla="*/ 2019985 h 3199993"/>
                <a:gd name="connsiteX6" fmla="*/ 0 w 3107566"/>
                <a:gd name="connsiteY6" fmla="*/ 2011913 h 3199993"/>
                <a:gd name="connsiteX7" fmla="*/ 949660 w 3107566"/>
                <a:gd name="connsiteY7" fmla="*/ 0 h 3199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07566" h="3199993">
                  <a:moveTo>
                    <a:pt x="949660" y="0"/>
                  </a:moveTo>
                  <a:lnTo>
                    <a:pt x="3107566" y="460608"/>
                  </a:lnTo>
                  <a:lnTo>
                    <a:pt x="3065613" y="2698997"/>
                  </a:lnTo>
                  <a:lnTo>
                    <a:pt x="984688" y="3199993"/>
                  </a:lnTo>
                  <a:lnTo>
                    <a:pt x="983733" y="3196279"/>
                  </a:lnTo>
                  <a:cubicBezTo>
                    <a:pt x="826241" y="2689925"/>
                    <a:pt x="475015" y="2268926"/>
                    <a:pt x="16757" y="2019985"/>
                  </a:cubicBezTo>
                  <a:lnTo>
                    <a:pt x="0" y="2011913"/>
                  </a:lnTo>
                  <a:lnTo>
                    <a:pt x="94966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algn="ctr" defTabSz="554437">
                <a:lnSpc>
                  <a:spcPct val="110000"/>
                </a:lnSpc>
              </a:pPr>
              <a:r>
                <a:rPr lang="en-US" sz="1400" dirty="0">
                  <a:solidFill>
                    <a:srgbClr val="FFFFFF"/>
                  </a:solidFill>
                  <a:latin typeface="Roboto Condensed Light" panose="02000000000000000000" pitchFamily="2" charset="0"/>
                </a:rPr>
                <a:t>Operating Model</a:t>
              </a:r>
            </a:p>
          </p:txBody>
        </p:sp>
        <p:sp>
          <p:nvSpPr>
            <p:cNvPr id="42" name="Freeform 41">
              <a:extLst>
                <a:ext uri="{FF2B5EF4-FFF2-40B4-BE49-F238E27FC236}">
                  <a16:creationId xmlns:a16="http://schemas.microsoft.com/office/drawing/2014/main" id="{E33C931E-D06D-A44C-8DDC-63E1FE31B3D1}"/>
                </a:ext>
              </a:extLst>
            </p:cNvPr>
            <p:cNvSpPr/>
            <p:nvPr/>
          </p:nvSpPr>
          <p:spPr>
            <a:xfrm>
              <a:off x="4068601" y="2192027"/>
              <a:ext cx="1552799" cy="1606535"/>
            </a:xfrm>
            <a:custGeom>
              <a:avLst/>
              <a:gdLst>
                <a:gd name="connsiteX0" fmla="*/ 2153317 w 3106001"/>
                <a:gd name="connsiteY0" fmla="*/ 0 h 3213488"/>
                <a:gd name="connsiteX1" fmla="*/ 3106001 w 3106001"/>
                <a:gd name="connsiteY1" fmla="*/ 2012676 h 3213488"/>
                <a:gd name="connsiteX2" fmla="*/ 3092863 w 3106001"/>
                <a:gd name="connsiteY2" fmla="*/ 2019005 h 3213488"/>
                <a:gd name="connsiteX3" fmla="*/ 2125887 w 3106001"/>
                <a:gd name="connsiteY3" fmla="*/ 3195299 h 3213488"/>
                <a:gd name="connsiteX4" fmla="*/ 2121210 w 3106001"/>
                <a:gd name="connsiteY4" fmla="*/ 3213488 h 3213488"/>
                <a:gd name="connsiteX5" fmla="*/ 42531 w 3106001"/>
                <a:gd name="connsiteY5" fmla="*/ 2728823 h 3213488"/>
                <a:gd name="connsiteX6" fmla="*/ 0 w 3106001"/>
                <a:gd name="connsiteY6" fmla="*/ 459628 h 3213488"/>
                <a:gd name="connsiteX7" fmla="*/ 2153317 w 3106001"/>
                <a:gd name="connsiteY7" fmla="*/ 0 h 3213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06001" h="3213488">
                  <a:moveTo>
                    <a:pt x="2153317" y="0"/>
                  </a:moveTo>
                  <a:lnTo>
                    <a:pt x="3106001" y="2012676"/>
                  </a:lnTo>
                  <a:lnTo>
                    <a:pt x="3092863" y="2019005"/>
                  </a:lnTo>
                  <a:cubicBezTo>
                    <a:pt x="2634605" y="2267946"/>
                    <a:pt x="2283379" y="2688945"/>
                    <a:pt x="2125887" y="3195299"/>
                  </a:cubicBezTo>
                  <a:lnTo>
                    <a:pt x="2121210" y="3213488"/>
                  </a:lnTo>
                  <a:lnTo>
                    <a:pt x="42531" y="2728823"/>
                  </a:lnTo>
                  <a:lnTo>
                    <a:pt x="0" y="459628"/>
                  </a:lnTo>
                  <a:lnTo>
                    <a:pt x="2153317"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algn="ctr" defTabSz="554437">
                <a:lnSpc>
                  <a:spcPct val="110000"/>
                </a:lnSpc>
              </a:pPr>
              <a:r>
                <a:rPr lang="en-US" sz="1400" dirty="0">
                  <a:solidFill>
                    <a:srgbClr val="FFFFFF"/>
                  </a:solidFill>
                  <a:latin typeface="Roboto Condensed Light" panose="02000000000000000000" pitchFamily="2" charset="0"/>
                </a:rPr>
                <a:t>Monitoring</a:t>
              </a:r>
            </a:p>
          </p:txBody>
        </p:sp>
        <p:sp>
          <p:nvSpPr>
            <p:cNvPr id="38" name="Freeform 37">
              <a:extLst>
                <a:ext uri="{FF2B5EF4-FFF2-40B4-BE49-F238E27FC236}">
                  <a16:creationId xmlns:a16="http://schemas.microsoft.com/office/drawing/2014/main" id="{7BB1213C-A5D8-5D43-AB5A-0B0602FC2578}"/>
                </a:ext>
              </a:extLst>
            </p:cNvPr>
            <p:cNvSpPr/>
            <p:nvPr/>
          </p:nvSpPr>
          <p:spPr>
            <a:xfrm>
              <a:off x="6915852" y="3645269"/>
              <a:ext cx="1708288" cy="1715024"/>
            </a:xfrm>
            <a:custGeom>
              <a:avLst/>
              <a:gdLst>
                <a:gd name="connsiteX0" fmla="*/ 2404844 w 3417019"/>
                <a:gd name="connsiteY0" fmla="*/ 0 h 3430493"/>
                <a:gd name="connsiteX1" fmla="*/ 3417019 w 3417019"/>
                <a:gd name="connsiteY1" fmla="*/ 2053856 h 3430493"/>
                <a:gd name="connsiteX2" fmla="*/ 1666006 w 3417019"/>
                <a:gd name="connsiteY2" fmla="*/ 3430493 h 3430493"/>
                <a:gd name="connsiteX3" fmla="*/ 0 w 3417019"/>
                <a:gd name="connsiteY3" fmla="*/ 2069483 h 3430493"/>
                <a:gd name="connsiteX4" fmla="*/ 37243 w 3417019"/>
                <a:gd name="connsiteY4" fmla="*/ 2019678 h 3430493"/>
                <a:gd name="connsiteX5" fmla="*/ 382457 w 3417019"/>
                <a:gd name="connsiteY5" fmla="*/ 889525 h 3430493"/>
                <a:gd name="connsiteX6" fmla="*/ 372021 w 3417019"/>
                <a:gd name="connsiteY6" fmla="*/ 682854 h 3430493"/>
                <a:gd name="connsiteX7" fmla="*/ 343545 w 3417019"/>
                <a:gd name="connsiteY7" fmla="*/ 496272 h 3430493"/>
                <a:gd name="connsiteX8" fmla="*/ 2404844 w 3417019"/>
                <a:gd name="connsiteY8" fmla="*/ 0 h 3430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17019" h="3430493">
                  <a:moveTo>
                    <a:pt x="2404844" y="0"/>
                  </a:moveTo>
                  <a:lnTo>
                    <a:pt x="3417019" y="2053856"/>
                  </a:lnTo>
                  <a:lnTo>
                    <a:pt x="1666006" y="3430493"/>
                  </a:lnTo>
                  <a:lnTo>
                    <a:pt x="0" y="2069483"/>
                  </a:lnTo>
                  <a:lnTo>
                    <a:pt x="37243" y="2019678"/>
                  </a:lnTo>
                  <a:cubicBezTo>
                    <a:pt x="255193" y="1697069"/>
                    <a:pt x="382457" y="1308159"/>
                    <a:pt x="382457" y="889525"/>
                  </a:cubicBezTo>
                  <a:cubicBezTo>
                    <a:pt x="382457" y="819753"/>
                    <a:pt x="378922" y="750806"/>
                    <a:pt x="372021" y="682854"/>
                  </a:cubicBezTo>
                  <a:lnTo>
                    <a:pt x="343545" y="496272"/>
                  </a:lnTo>
                  <a:lnTo>
                    <a:pt x="2404844"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algn="ctr" defTabSz="554437">
                <a:lnSpc>
                  <a:spcPct val="110000"/>
                </a:lnSpc>
              </a:pPr>
              <a:r>
                <a:rPr lang="en-US" sz="1400" dirty="0">
                  <a:solidFill>
                    <a:srgbClr val="FFFFFF"/>
                  </a:solidFill>
                  <a:latin typeface="Roboto Condensed Light" panose="02000000000000000000" pitchFamily="2" charset="0"/>
                </a:rPr>
                <a:t>Risk &amp; Compliance</a:t>
              </a:r>
            </a:p>
          </p:txBody>
        </p:sp>
        <p:sp>
          <p:nvSpPr>
            <p:cNvPr id="37" name="Freeform 36">
              <a:extLst>
                <a:ext uri="{FF2B5EF4-FFF2-40B4-BE49-F238E27FC236}">
                  <a16:creationId xmlns:a16="http://schemas.microsoft.com/office/drawing/2014/main" id="{F9F495D2-3A70-C74C-929F-08D93706EFEB}"/>
                </a:ext>
              </a:extLst>
            </p:cNvPr>
            <p:cNvSpPr/>
            <p:nvPr/>
          </p:nvSpPr>
          <p:spPr>
            <a:xfrm>
              <a:off x="3567862" y="3658963"/>
              <a:ext cx="1710575" cy="1704920"/>
            </a:xfrm>
            <a:custGeom>
              <a:avLst/>
              <a:gdLst>
                <a:gd name="connsiteX0" fmla="*/ 998674 w 3421596"/>
                <a:gd name="connsiteY0" fmla="*/ 0 h 3410283"/>
                <a:gd name="connsiteX1" fmla="*/ 3073263 w 3421596"/>
                <a:gd name="connsiteY1" fmla="*/ 483712 h 3410283"/>
                <a:gd name="connsiteX2" fmla="*/ 3047051 w 3421596"/>
                <a:gd name="connsiteY2" fmla="*/ 655460 h 3410283"/>
                <a:gd name="connsiteX3" fmla="*/ 3036615 w 3421596"/>
                <a:gd name="connsiteY3" fmla="*/ 862131 h 3410283"/>
                <a:gd name="connsiteX4" fmla="*/ 3381829 w 3421596"/>
                <a:gd name="connsiteY4" fmla="*/ 1992284 h 3410283"/>
                <a:gd name="connsiteX5" fmla="*/ 3421596 w 3421596"/>
                <a:gd name="connsiteY5" fmla="*/ 2045463 h 3410283"/>
                <a:gd name="connsiteX6" fmla="*/ 1760150 w 3421596"/>
                <a:gd name="connsiteY6" fmla="*/ 3410283 h 3410283"/>
                <a:gd name="connsiteX7" fmla="*/ 0 w 3421596"/>
                <a:gd name="connsiteY7" fmla="*/ 2026462 h 3410283"/>
                <a:gd name="connsiteX8" fmla="*/ 998674 w 3421596"/>
                <a:gd name="connsiteY8" fmla="*/ 0 h 3410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21596" h="3410283">
                  <a:moveTo>
                    <a:pt x="998674" y="0"/>
                  </a:moveTo>
                  <a:lnTo>
                    <a:pt x="3073263" y="483712"/>
                  </a:lnTo>
                  <a:lnTo>
                    <a:pt x="3047051" y="655460"/>
                  </a:lnTo>
                  <a:cubicBezTo>
                    <a:pt x="3040150" y="723412"/>
                    <a:pt x="3036615" y="792359"/>
                    <a:pt x="3036615" y="862131"/>
                  </a:cubicBezTo>
                  <a:cubicBezTo>
                    <a:pt x="3036615" y="1280765"/>
                    <a:pt x="3163879" y="1669675"/>
                    <a:pt x="3381829" y="1992284"/>
                  </a:cubicBezTo>
                  <a:lnTo>
                    <a:pt x="3421596" y="2045463"/>
                  </a:lnTo>
                  <a:lnTo>
                    <a:pt x="1760150" y="3410283"/>
                  </a:lnTo>
                  <a:lnTo>
                    <a:pt x="0" y="2026462"/>
                  </a:lnTo>
                  <a:lnTo>
                    <a:pt x="998674"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algn="ctr" defTabSz="554437">
                <a:lnSpc>
                  <a:spcPct val="110000"/>
                </a:lnSpc>
              </a:pPr>
              <a:r>
                <a:rPr lang="en-US" sz="1400" dirty="0">
                  <a:solidFill>
                    <a:srgbClr val="FFFFFF"/>
                  </a:solidFill>
                  <a:latin typeface="Roboto Condensed Light" panose="02000000000000000000" pitchFamily="2" charset="0"/>
                </a:rPr>
                <a:t>Tools &amp; Technologies</a:t>
              </a:r>
            </a:p>
          </p:txBody>
        </p:sp>
        <p:sp>
          <p:nvSpPr>
            <p:cNvPr id="36" name="Freeform 35">
              <a:extLst>
                <a:ext uri="{FF2B5EF4-FFF2-40B4-BE49-F238E27FC236}">
                  <a16:creationId xmlns:a16="http://schemas.microsoft.com/office/drawing/2014/main" id="{2E5FA6D5-C6A3-C247-AA9A-E483B1D19511}"/>
                </a:ext>
              </a:extLst>
            </p:cNvPr>
            <p:cNvSpPr/>
            <p:nvPr/>
          </p:nvSpPr>
          <p:spPr>
            <a:xfrm>
              <a:off x="6137175" y="4761802"/>
              <a:ext cx="1534452" cy="1714828"/>
            </a:xfrm>
            <a:custGeom>
              <a:avLst/>
              <a:gdLst>
                <a:gd name="connsiteX0" fmla="*/ 1402860 w 3069303"/>
                <a:gd name="connsiteY0" fmla="*/ 0 h 3430102"/>
                <a:gd name="connsiteX1" fmla="*/ 3069303 w 3069303"/>
                <a:gd name="connsiteY1" fmla="*/ 1361367 h 3430102"/>
                <a:gd name="connsiteX2" fmla="*/ 2145367 w 3069303"/>
                <a:gd name="connsiteY2" fmla="*/ 3430102 h 3430102"/>
                <a:gd name="connsiteX3" fmla="*/ 0 w 3069303"/>
                <a:gd name="connsiteY3" fmla="*/ 2883111 h 3430102"/>
                <a:gd name="connsiteX4" fmla="*/ 0 w 3069303"/>
                <a:gd name="connsiteY4" fmla="*/ 672251 h 3430102"/>
                <a:gd name="connsiteX5" fmla="*/ 102542 w 3069303"/>
                <a:gd name="connsiteY5" fmla="*/ 667073 h 3430102"/>
                <a:gd name="connsiteX6" fmla="*/ 1325179 w 3069303"/>
                <a:gd name="connsiteY6" fmla="*/ 85471 h 3430102"/>
                <a:gd name="connsiteX7" fmla="*/ 1402860 w 3069303"/>
                <a:gd name="connsiteY7" fmla="*/ 0 h 3430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69303" h="3430102">
                  <a:moveTo>
                    <a:pt x="1402860" y="0"/>
                  </a:moveTo>
                  <a:lnTo>
                    <a:pt x="3069303" y="1361367"/>
                  </a:lnTo>
                  <a:lnTo>
                    <a:pt x="2145367" y="3430102"/>
                  </a:lnTo>
                  <a:lnTo>
                    <a:pt x="0" y="2883111"/>
                  </a:lnTo>
                  <a:lnTo>
                    <a:pt x="0" y="672251"/>
                  </a:lnTo>
                  <a:lnTo>
                    <a:pt x="102542" y="667073"/>
                  </a:lnTo>
                  <a:cubicBezTo>
                    <a:pt x="578204" y="618767"/>
                    <a:pt x="1005111" y="405538"/>
                    <a:pt x="1325179" y="85471"/>
                  </a:cubicBezTo>
                  <a:lnTo>
                    <a:pt x="1402860" y="0"/>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algn="ctr" defTabSz="554437">
                <a:lnSpc>
                  <a:spcPct val="110000"/>
                </a:lnSpc>
              </a:pPr>
              <a:r>
                <a:rPr lang="en-US" sz="1400" dirty="0">
                  <a:solidFill>
                    <a:srgbClr val="FFFFFF"/>
                  </a:solidFill>
                  <a:latin typeface="Roboto Condensed Light" panose="02000000000000000000" pitchFamily="2" charset="0"/>
                </a:rPr>
                <a:t>Policies/ Procedures/ Standards</a:t>
              </a:r>
            </a:p>
          </p:txBody>
        </p:sp>
        <p:sp>
          <p:nvSpPr>
            <p:cNvPr id="35" name="Freeform 34">
              <a:extLst>
                <a:ext uri="{FF2B5EF4-FFF2-40B4-BE49-F238E27FC236}">
                  <a16:creationId xmlns:a16="http://schemas.microsoft.com/office/drawing/2014/main" id="{A40613C7-384A-3A41-A4D4-CB64A36263F3}"/>
                </a:ext>
              </a:extLst>
            </p:cNvPr>
            <p:cNvSpPr/>
            <p:nvPr/>
          </p:nvSpPr>
          <p:spPr>
            <a:xfrm>
              <a:off x="4511380" y="4763363"/>
              <a:ext cx="1532052" cy="1713267"/>
            </a:xfrm>
            <a:custGeom>
              <a:avLst/>
              <a:gdLst>
                <a:gd name="connsiteX0" fmla="*/ 1666533 w 3064501"/>
                <a:gd name="connsiteY0" fmla="*/ 0 h 3426980"/>
                <a:gd name="connsiteX1" fmla="*/ 1741376 w 3064501"/>
                <a:gd name="connsiteY1" fmla="*/ 82349 h 3426980"/>
                <a:gd name="connsiteX2" fmla="*/ 2964013 w 3064501"/>
                <a:gd name="connsiteY2" fmla="*/ 663951 h 3426980"/>
                <a:gd name="connsiteX3" fmla="*/ 3064501 w 3064501"/>
                <a:gd name="connsiteY3" fmla="*/ 669025 h 3426980"/>
                <a:gd name="connsiteX4" fmla="*/ 3064501 w 3064501"/>
                <a:gd name="connsiteY4" fmla="*/ 2879989 h 3426980"/>
                <a:gd name="connsiteX5" fmla="*/ 919134 w 3064501"/>
                <a:gd name="connsiteY5" fmla="*/ 3426980 h 3426980"/>
                <a:gd name="connsiteX6" fmla="*/ 0 w 3064501"/>
                <a:gd name="connsiteY6" fmla="*/ 1368998 h 3426980"/>
                <a:gd name="connsiteX7" fmla="*/ 1666533 w 3064501"/>
                <a:gd name="connsiteY7" fmla="*/ 0 h 3426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64501" h="3426980">
                  <a:moveTo>
                    <a:pt x="1666533" y="0"/>
                  </a:moveTo>
                  <a:lnTo>
                    <a:pt x="1741376" y="82349"/>
                  </a:lnTo>
                  <a:cubicBezTo>
                    <a:pt x="2061444" y="402416"/>
                    <a:pt x="2488351" y="615645"/>
                    <a:pt x="2964013" y="663951"/>
                  </a:cubicBezTo>
                  <a:lnTo>
                    <a:pt x="3064501" y="669025"/>
                  </a:lnTo>
                  <a:lnTo>
                    <a:pt x="3064501" y="2879989"/>
                  </a:lnTo>
                  <a:lnTo>
                    <a:pt x="919134" y="3426980"/>
                  </a:lnTo>
                  <a:lnTo>
                    <a:pt x="0" y="1368998"/>
                  </a:lnTo>
                  <a:lnTo>
                    <a:pt x="16665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algn="ctr" defTabSz="554437">
                <a:lnSpc>
                  <a:spcPct val="110000"/>
                </a:lnSpc>
              </a:pPr>
              <a:r>
                <a:rPr lang="en-US" sz="1400" dirty="0">
                  <a:solidFill>
                    <a:srgbClr val="FFFFFF"/>
                  </a:solidFill>
                  <a:latin typeface="Roboto Condensed Light" panose="02000000000000000000" pitchFamily="2" charset="0"/>
                </a:rPr>
                <a:t>Model Governance</a:t>
              </a:r>
            </a:p>
          </p:txBody>
        </p:sp>
        <p:sp>
          <p:nvSpPr>
            <p:cNvPr id="33" name="Oval 32">
              <a:extLst>
                <a:ext uri="{FF2B5EF4-FFF2-40B4-BE49-F238E27FC236}">
                  <a16:creationId xmlns:a16="http://schemas.microsoft.com/office/drawing/2014/main" id="{F9F33A89-A2DB-6CA4-87A5-B0ECD6E5862F}"/>
                </a:ext>
              </a:extLst>
            </p:cNvPr>
            <p:cNvSpPr/>
            <p:nvPr/>
          </p:nvSpPr>
          <p:spPr>
            <a:xfrm>
              <a:off x="5085131" y="3091234"/>
              <a:ext cx="2024028" cy="2024027"/>
            </a:xfrm>
            <a:prstGeom prst="ellipse">
              <a:avLst/>
            </a:prstGeom>
            <a:solidFill>
              <a:srgbClr val="FFFFFF"/>
            </a:solidFill>
            <a:ln w="12700" cap="flat" cmpd="sng" algn="ctr">
              <a:noFill/>
              <a:prstDash val="solid"/>
              <a:miter lim="800000"/>
            </a:ln>
            <a:effectLst/>
          </p:spPr>
          <p:txBody>
            <a:bodyPr lIns="0" rIns="0" rtlCol="0" anchor="ctr"/>
            <a:lstStyle/>
            <a:p>
              <a:pPr marL="0" marR="0" lvl="0" indent="0" algn="ctr" defTabSz="554492" eaLnBrk="1" fontAlgn="auto" latinLnBrk="0" hangingPunct="1">
                <a:lnSpc>
                  <a:spcPct val="110000"/>
                </a:lnSpc>
                <a:spcBef>
                  <a:spcPts val="0"/>
                </a:spcBef>
                <a:spcAft>
                  <a:spcPts val="0"/>
                </a:spcAft>
                <a:buClrTx/>
                <a:buSzTx/>
                <a:buFontTx/>
                <a:buNone/>
                <a:tabLst/>
                <a:defRPr/>
              </a:pPr>
              <a:r>
                <a:rPr kumimoji="0" lang="en-US" b="1" i="0" u="none" strike="noStrike" kern="0" cap="none" spc="0" normalizeH="0" baseline="0" noProof="0" dirty="0">
                  <a:ln>
                    <a:noFill/>
                  </a:ln>
                  <a:solidFill>
                    <a:srgbClr val="0070C0"/>
                  </a:solidFill>
                  <a:effectLst/>
                  <a:uLnTx/>
                  <a:uFillTx/>
                  <a:latin typeface="Roboto Condensed Light" panose="02000000000000000000" pitchFamily="2" charset="0"/>
                  <a:ea typeface="+mn-ea"/>
                  <a:cs typeface="+mn-cs"/>
                </a:rPr>
                <a:t>AI Governance</a:t>
              </a:r>
            </a:p>
          </p:txBody>
        </p:sp>
      </p:grpSp>
      <p:sp>
        <p:nvSpPr>
          <p:cNvPr id="34" name="TextBox 33">
            <a:extLst>
              <a:ext uri="{FF2B5EF4-FFF2-40B4-BE49-F238E27FC236}">
                <a16:creationId xmlns:a16="http://schemas.microsoft.com/office/drawing/2014/main" id="{5E134EDD-1A9D-9367-2B35-629979C5E0F4}"/>
              </a:ext>
            </a:extLst>
          </p:cNvPr>
          <p:cNvSpPr txBox="1"/>
          <p:nvPr/>
        </p:nvSpPr>
        <p:spPr>
          <a:xfrm rot="18514865">
            <a:off x="7594772" y="5265378"/>
            <a:ext cx="1276674" cy="319368"/>
          </a:xfrm>
          <a:prstGeom prst="rect">
            <a:avLst/>
          </a:prstGeom>
        </p:spPr>
        <p:txBody>
          <a:bodyPr wrap="square" lIns="0" tIns="0" rIns="0" bIns="0" numCol="1" spcCol="360000" rtlCol="0">
            <a:noAutofit/>
          </a:bodyPr>
          <a:lstStyle/>
          <a:p>
            <a:pPr algn="ctr">
              <a:lnSpc>
                <a:spcPct val="110000"/>
              </a:lnSpc>
              <a:tabLst/>
            </a:pPr>
            <a:r>
              <a:rPr lang="en-US" dirty="0">
                <a:solidFill>
                  <a:srgbClr val="0070C0"/>
                </a:solidFill>
                <a:latin typeface="Roboto Condensed Light" panose="02000000000000000000" pitchFamily="2" charset="0"/>
                <a:ea typeface="Roboto Condensed Light" panose="02000000000000000000" pitchFamily="2" charset="0"/>
                <a:cs typeface="Arial" panose="020B0604020202020204" pitchFamily="34" charset="0"/>
              </a:rPr>
              <a:t>Ethical</a:t>
            </a:r>
          </a:p>
        </p:txBody>
      </p:sp>
      <p:sp>
        <p:nvSpPr>
          <p:cNvPr id="41" name="TextBox 40">
            <a:extLst>
              <a:ext uri="{FF2B5EF4-FFF2-40B4-BE49-F238E27FC236}">
                <a16:creationId xmlns:a16="http://schemas.microsoft.com/office/drawing/2014/main" id="{232E6FCB-F91D-0276-CF50-1C564D9BE078}"/>
              </a:ext>
            </a:extLst>
          </p:cNvPr>
          <p:cNvSpPr txBox="1"/>
          <p:nvPr/>
        </p:nvSpPr>
        <p:spPr>
          <a:xfrm rot="4644174">
            <a:off x="8014188" y="3184740"/>
            <a:ext cx="1525172" cy="319368"/>
          </a:xfrm>
          <a:prstGeom prst="rect">
            <a:avLst/>
          </a:prstGeom>
        </p:spPr>
        <p:txBody>
          <a:bodyPr wrap="square" lIns="0" tIns="0" rIns="0" bIns="0" numCol="1" spcCol="360000" rtlCol="0">
            <a:noAutofit/>
          </a:bodyPr>
          <a:lstStyle/>
          <a:p>
            <a:pPr algn="l">
              <a:lnSpc>
                <a:spcPct val="110000"/>
              </a:lnSpc>
              <a:tabLst/>
            </a:pPr>
            <a:r>
              <a:rPr lang="en-US" dirty="0">
                <a:solidFill>
                  <a:srgbClr val="0070C0"/>
                </a:solidFill>
                <a:latin typeface="Roboto Condensed Light" panose="02000000000000000000" pitchFamily="2" charset="0"/>
                <a:ea typeface="Roboto Condensed Light" panose="02000000000000000000" pitchFamily="2" charset="0"/>
                <a:cs typeface="Arial" panose="020B0604020202020204" pitchFamily="34" charset="0"/>
              </a:rPr>
              <a:t>Responsible</a:t>
            </a:r>
          </a:p>
        </p:txBody>
      </p:sp>
      <p:sp>
        <p:nvSpPr>
          <p:cNvPr id="47" name="TextBox 46">
            <a:extLst>
              <a:ext uri="{FF2B5EF4-FFF2-40B4-BE49-F238E27FC236}">
                <a16:creationId xmlns:a16="http://schemas.microsoft.com/office/drawing/2014/main" id="{0836AEC1-5E55-DE00-573E-70F090CF1CF8}"/>
              </a:ext>
            </a:extLst>
          </p:cNvPr>
          <p:cNvSpPr txBox="1"/>
          <p:nvPr/>
        </p:nvSpPr>
        <p:spPr>
          <a:xfrm>
            <a:off x="5844545" y="6186056"/>
            <a:ext cx="822066" cy="319368"/>
          </a:xfrm>
          <a:prstGeom prst="rect">
            <a:avLst/>
          </a:prstGeom>
        </p:spPr>
        <p:txBody>
          <a:bodyPr wrap="square" lIns="0" tIns="0" rIns="0" bIns="0" numCol="1" spcCol="360000" rtlCol="0">
            <a:noAutofit/>
          </a:bodyPr>
          <a:lstStyle/>
          <a:p>
            <a:pPr algn="ctr">
              <a:lnSpc>
                <a:spcPct val="110000"/>
              </a:lnSpc>
              <a:tabLst/>
            </a:pPr>
            <a:r>
              <a:rPr lang="en-US" dirty="0">
                <a:solidFill>
                  <a:srgbClr val="0070C0"/>
                </a:solidFill>
                <a:latin typeface="Roboto Condensed Light" panose="02000000000000000000" pitchFamily="2" charset="0"/>
                <a:ea typeface="Roboto Condensed Light" panose="02000000000000000000" pitchFamily="2" charset="0"/>
                <a:cs typeface="Arial" panose="020B0604020202020204" pitchFamily="34" charset="0"/>
              </a:rPr>
              <a:t>Fair</a:t>
            </a:r>
          </a:p>
        </p:txBody>
      </p:sp>
      <p:sp>
        <p:nvSpPr>
          <p:cNvPr id="54" name="TextBox 53">
            <a:extLst>
              <a:ext uri="{FF2B5EF4-FFF2-40B4-BE49-F238E27FC236}">
                <a16:creationId xmlns:a16="http://schemas.microsoft.com/office/drawing/2014/main" id="{CA718804-F2BB-AD54-C57E-4F3CA4FC79E5}"/>
              </a:ext>
            </a:extLst>
          </p:cNvPr>
          <p:cNvSpPr txBox="1"/>
          <p:nvPr/>
        </p:nvSpPr>
        <p:spPr>
          <a:xfrm rot="16809890">
            <a:off x="3112215" y="3120389"/>
            <a:ext cx="1296972" cy="319368"/>
          </a:xfrm>
          <a:prstGeom prst="rect">
            <a:avLst/>
          </a:prstGeom>
        </p:spPr>
        <p:txBody>
          <a:bodyPr wrap="square" lIns="0" tIns="0" rIns="0" bIns="0" numCol="1" spcCol="360000" rtlCol="0">
            <a:noAutofit/>
          </a:bodyPr>
          <a:lstStyle/>
          <a:p>
            <a:pPr algn="l">
              <a:lnSpc>
                <a:spcPct val="110000"/>
              </a:lnSpc>
              <a:tabLst/>
            </a:pPr>
            <a:r>
              <a:rPr lang="en-US" dirty="0">
                <a:solidFill>
                  <a:srgbClr val="0070C0"/>
                </a:solidFill>
                <a:latin typeface="Roboto Condensed Light" panose="02000000000000000000" pitchFamily="2" charset="0"/>
                <a:ea typeface="Roboto Condensed Light" panose="02000000000000000000" pitchFamily="2" charset="0"/>
                <a:cs typeface="Arial" panose="020B0604020202020204" pitchFamily="34" charset="0"/>
              </a:rPr>
              <a:t>Transparent</a:t>
            </a:r>
          </a:p>
        </p:txBody>
      </p:sp>
      <p:sp>
        <p:nvSpPr>
          <p:cNvPr id="55" name="TextBox 54">
            <a:extLst>
              <a:ext uri="{FF2B5EF4-FFF2-40B4-BE49-F238E27FC236}">
                <a16:creationId xmlns:a16="http://schemas.microsoft.com/office/drawing/2014/main" id="{C4B8337F-3B95-FDB5-3656-A0721537CCD9}"/>
              </a:ext>
            </a:extLst>
          </p:cNvPr>
          <p:cNvSpPr txBox="1"/>
          <p:nvPr/>
        </p:nvSpPr>
        <p:spPr>
          <a:xfrm rot="3198785">
            <a:off x="3685507" y="5322116"/>
            <a:ext cx="1356862" cy="319368"/>
          </a:xfrm>
          <a:prstGeom prst="rect">
            <a:avLst/>
          </a:prstGeom>
        </p:spPr>
        <p:txBody>
          <a:bodyPr wrap="square" lIns="0" tIns="0" rIns="0" bIns="0" numCol="1" spcCol="360000" rtlCol="0">
            <a:noAutofit/>
          </a:bodyPr>
          <a:lstStyle/>
          <a:p>
            <a:pPr algn="l">
              <a:lnSpc>
                <a:spcPct val="110000"/>
              </a:lnSpc>
              <a:tabLst/>
            </a:pPr>
            <a:r>
              <a:rPr lang="en-US" dirty="0">
                <a:solidFill>
                  <a:srgbClr val="0070C0"/>
                </a:solidFill>
                <a:latin typeface="Roboto Condensed Light" panose="02000000000000000000" pitchFamily="2" charset="0"/>
                <a:ea typeface="Roboto Condensed Light" panose="02000000000000000000" pitchFamily="2" charset="0"/>
                <a:cs typeface="Arial" panose="020B0604020202020204" pitchFamily="34" charset="0"/>
              </a:rPr>
              <a:t>Explainable</a:t>
            </a:r>
          </a:p>
        </p:txBody>
      </p:sp>
      <p:sp>
        <p:nvSpPr>
          <p:cNvPr id="56" name="TextBox 55">
            <a:extLst>
              <a:ext uri="{FF2B5EF4-FFF2-40B4-BE49-F238E27FC236}">
                <a16:creationId xmlns:a16="http://schemas.microsoft.com/office/drawing/2014/main" id="{9E60C1C1-9727-143B-5E78-2C7932181559}"/>
              </a:ext>
            </a:extLst>
          </p:cNvPr>
          <p:cNvSpPr txBox="1"/>
          <p:nvPr/>
        </p:nvSpPr>
        <p:spPr>
          <a:xfrm rot="1663976">
            <a:off x="6644127" y="1452109"/>
            <a:ext cx="1525172" cy="319368"/>
          </a:xfrm>
          <a:prstGeom prst="rect">
            <a:avLst/>
          </a:prstGeom>
        </p:spPr>
        <p:txBody>
          <a:bodyPr wrap="square" lIns="0" tIns="0" rIns="0" bIns="0" numCol="1" spcCol="360000" rtlCol="0">
            <a:noAutofit/>
          </a:bodyPr>
          <a:lstStyle/>
          <a:p>
            <a:pPr algn="ctr">
              <a:lnSpc>
                <a:spcPct val="110000"/>
              </a:lnSpc>
              <a:tabLst/>
            </a:pPr>
            <a:r>
              <a:rPr lang="en-US" dirty="0">
                <a:solidFill>
                  <a:srgbClr val="0070C0"/>
                </a:solidFill>
                <a:latin typeface="Roboto Condensed Light" panose="02000000000000000000" pitchFamily="2" charset="0"/>
                <a:ea typeface="Roboto Condensed Light" panose="02000000000000000000" pitchFamily="2" charset="0"/>
                <a:cs typeface="Arial" panose="020B0604020202020204" pitchFamily="34" charset="0"/>
              </a:rPr>
              <a:t>Trustworthy</a:t>
            </a:r>
          </a:p>
        </p:txBody>
      </p:sp>
      <p:sp>
        <p:nvSpPr>
          <p:cNvPr id="57" name="TextBox 56">
            <a:extLst>
              <a:ext uri="{FF2B5EF4-FFF2-40B4-BE49-F238E27FC236}">
                <a16:creationId xmlns:a16="http://schemas.microsoft.com/office/drawing/2014/main" id="{7E5F6D84-9B50-73B5-977A-21A567F60AAC}"/>
              </a:ext>
            </a:extLst>
          </p:cNvPr>
          <p:cNvSpPr txBox="1"/>
          <p:nvPr/>
        </p:nvSpPr>
        <p:spPr>
          <a:xfrm>
            <a:off x="9244651" y="5156531"/>
            <a:ext cx="2510906" cy="524631"/>
          </a:xfrm>
          <a:prstGeom prst="rect">
            <a:avLst/>
          </a:prstGeom>
          <a:noFill/>
        </p:spPr>
        <p:txBody>
          <a:bodyPr wrap="square" lIns="0" tIns="0" rIns="0" bIns="0" rtlCol="0" anchor="b" anchorCtr="0">
            <a:spAutoFit/>
          </a:bodyPr>
          <a:lstStyle/>
          <a:p>
            <a:pPr>
              <a:lnSpc>
                <a:spcPct val="110000"/>
              </a:lnSpc>
            </a:pPr>
            <a:r>
              <a:rPr lang="en-US" sz="1600" b="1" dirty="0">
                <a:solidFill>
                  <a:schemeClr val="bg2">
                    <a:lumMod val="65000"/>
                  </a:schemeClr>
                </a:solidFill>
                <a:latin typeface="Montserrat SemiBold" pitchFamily="2" charset="77"/>
                <a:ea typeface="League Spartan" charset="0"/>
                <a:cs typeface="Poppins" pitchFamily="2" charset="77"/>
              </a:rPr>
              <a:t>Policies/Procedures/ Standards</a:t>
            </a:r>
          </a:p>
        </p:txBody>
      </p:sp>
      <p:sp>
        <p:nvSpPr>
          <p:cNvPr id="58" name="Subtitle 2">
            <a:extLst>
              <a:ext uri="{FF2B5EF4-FFF2-40B4-BE49-F238E27FC236}">
                <a16:creationId xmlns:a16="http://schemas.microsoft.com/office/drawing/2014/main" id="{6339EA08-5891-74C6-A02B-80FDEC787F6A}"/>
              </a:ext>
            </a:extLst>
          </p:cNvPr>
          <p:cNvSpPr txBox="1">
            <a:spLocks/>
          </p:cNvSpPr>
          <p:nvPr/>
        </p:nvSpPr>
        <p:spPr>
          <a:xfrm>
            <a:off x="9244652" y="5730688"/>
            <a:ext cx="2608177" cy="390556"/>
          </a:xfrm>
          <a:prstGeom prst="rect">
            <a:avLst/>
          </a:prstGeom>
        </p:spPr>
        <p:txBody>
          <a:bodyPr vert="horz" wrap="square" lIns="0" tIns="0" rIns="0" bIns="0" rtlCol="0" anchor="t">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ct val="110000"/>
              </a:lnSpc>
            </a:pPr>
            <a:r>
              <a:rPr lang="en-US" sz="1200" dirty="0">
                <a:solidFill>
                  <a:srgbClr val="000000"/>
                </a:solidFill>
                <a:latin typeface="Roboto Condensed Light" panose="02000000000000000000" pitchFamily="2" charset="0"/>
                <a:ea typeface="Roboto Condensed Light" panose="02000000000000000000" pitchFamily="2" charset="0"/>
                <a:cs typeface="Mukta ExtraLight" panose="020B0000000000000000" pitchFamily="34" charset="77"/>
              </a:rPr>
              <a:t>Policies and procedures to support implementation of AI governance</a:t>
            </a:r>
          </a:p>
        </p:txBody>
      </p:sp>
      <p:sp>
        <p:nvSpPr>
          <p:cNvPr id="59" name="TextBox 58">
            <a:extLst>
              <a:ext uri="{FF2B5EF4-FFF2-40B4-BE49-F238E27FC236}">
                <a16:creationId xmlns:a16="http://schemas.microsoft.com/office/drawing/2014/main" id="{7E41FBB4-1EA7-5E24-924F-6CBDA9399DEE}"/>
              </a:ext>
            </a:extLst>
          </p:cNvPr>
          <p:cNvSpPr txBox="1"/>
          <p:nvPr/>
        </p:nvSpPr>
        <p:spPr>
          <a:xfrm>
            <a:off x="9464186" y="3727258"/>
            <a:ext cx="2389159" cy="253787"/>
          </a:xfrm>
          <a:prstGeom prst="rect">
            <a:avLst/>
          </a:prstGeom>
          <a:noFill/>
        </p:spPr>
        <p:txBody>
          <a:bodyPr wrap="square" lIns="0" tIns="0" rIns="0" bIns="0" rtlCol="0" anchor="b" anchorCtr="0">
            <a:spAutoFit/>
          </a:bodyPr>
          <a:lstStyle/>
          <a:p>
            <a:pPr>
              <a:lnSpc>
                <a:spcPct val="110000"/>
              </a:lnSpc>
            </a:pPr>
            <a:r>
              <a:rPr lang="en-US" sz="1600" b="1" dirty="0">
                <a:solidFill>
                  <a:schemeClr val="bg2">
                    <a:lumMod val="50000"/>
                  </a:schemeClr>
                </a:solidFill>
                <a:latin typeface="Montserrat SemiBold" pitchFamily="2" charset="77"/>
                <a:ea typeface="League Spartan" charset="0"/>
                <a:cs typeface="Poppins" pitchFamily="2" charset="77"/>
              </a:rPr>
              <a:t>Risk &amp; Compliance</a:t>
            </a:r>
          </a:p>
        </p:txBody>
      </p:sp>
      <p:sp>
        <p:nvSpPr>
          <p:cNvPr id="60" name="Subtitle 2">
            <a:extLst>
              <a:ext uri="{FF2B5EF4-FFF2-40B4-BE49-F238E27FC236}">
                <a16:creationId xmlns:a16="http://schemas.microsoft.com/office/drawing/2014/main" id="{42F5EC3E-CA81-3B6C-CDA1-7DB4693C125D}"/>
              </a:ext>
            </a:extLst>
          </p:cNvPr>
          <p:cNvSpPr txBox="1">
            <a:spLocks/>
          </p:cNvSpPr>
          <p:nvPr/>
        </p:nvSpPr>
        <p:spPr>
          <a:xfrm>
            <a:off x="9464188" y="4030572"/>
            <a:ext cx="2510906" cy="593689"/>
          </a:xfrm>
          <a:prstGeom prst="rect">
            <a:avLst/>
          </a:prstGeom>
        </p:spPr>
        <p:txBody>
          <a:bodyPr vert="horz" wrap="square" lIns="0" tIns="0" rIns="0" bIns="0" rtlCol="0" anchor="t">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ct val="110000"/>
              </a:lnSpc>
            </a:pPr>
            <a:r>
              <a:rPr lang="en-US" sz="1200" dirty="0">
                <a:solidFill>
                  <a:srgbClr val="000000"/>
                </a:solidFill>
                <a:latin typeface="Roboto Condensed Light" panose="02000000000000000000" pitchFamily="2" charset="0"/>
                <a:ea typeface="Roboto Condensed Light" panose="02000000000000000000" pitchFamily="2" charset="0"/>
                <a:cs typeface="Mukta ExtraLight" panose="020B0000000000000000" pitchFamily="34" charset="77"/>
              </a:rPr>
              <a:t>Alignment with corporate risk management and ensuring compliance with regulations and assessment frameworks</a:t>
            </a:r>
          </a:p>
        </p:txBody>
      </p:sp>
      <p:sp>
        <p:nvSpPr>
          <p:cNvPr id="68" name="TextBox 67">
            <a:extLst>
              <a:ext uri="{FF2B5EF4-FFF2-40B4-BE49-F238E27FC236}">
                <a16:creationId xmlns:a16="http://schemas.microsoft.com/office/drawing/2014/main" id="{CE95A033-9DC3-DFA6-99BE-9BEFA7A5261B}"/>
              </a:ext>
            </a:extLst>
          </p:cNvPr>
          <p:cNvSpPr txBox="1"/>
          <p:nvPr/>
        </p:nvSpPr>
        <p:spPr>
          <a:xfrm>
            <a:off x="1388507" y="5620094"/>
            <a:ext cx="1992533" cy="253787"/>
          </a:xfrm>
          <a:prstGeom prst="rect">
            <a:avLst/>
          </a:prstGeom>
          <a:noFill/>
        </p:spPr>
        <p:txBody>
          <a:bodyPr wrap="none" lIns="0" tIns="0" rIns="0" bIns="0" rtlCol="0" anchor="b" anchorCtr="0">
            <a:spAutoFit/>
          </a:bodyPr>
          <a:lstStyle/>
          <a:p>
            <a:pPr algn="r">
              <a:lnSpc>
                <a:spcPct val="110000"/>
              </a:lnSpc>
            </a:pPr>
            <a:r>
              <a:rPr lang="en-US" sz="1600" b="1">
                <a:solidFill>
                  <a:srgbClr val="0070C0"/>
                </a:solidFill>
                <a:latin typeface="Montserrat SemiBold" pitchFamily="2" charset="77"/>
                <a:ea typeface="League Spartan" charset="0"/>
                <a:cs typeface="Poppins" pitchFamily="2" charset="77"/>
              </a:rPr>
              <a:t>Model Governance</a:t>
            </a:r>
          </a:p>
        </p:txBody>
      </p:sp>
      <p:sp>
        <p:nvSpPr>
          <p:cNvPr id="70" name="Subtitle 2">
            <a:extLst>
              <a:ext uri="{FF2B5EF4-FFF2-40B4-BE49-F238E27FC236}">
                <a16:creationId xmlns:a16="http://schemas.microsoft.com/office/drawing/2014/main" id="{26705F22-98F7-30E6-5A71-87B4E20FDF9C}"/>
              </a:ext>
            </a:extLst>
          </p:cNvPr>
          <p:cNvSpPr txBox="1">
            <a:spLocks/>
          </p:cNvSpPr>
          <p:nvPr/>
        </p:nvSpPr>
        <p:spPr>
          <a:xfrm>
            <a:off x="793016" y="5948282"/>
            <a:ext cx="2608177" cy="393441"/>
          </a:xfrm>
          <a:prstGeom prst="rect">
            <a:avLst/>
          </a:prstGeom>
        </p:spPr>
        <p:txBody>
          <a:bodyPr vert="horz" wrap="square" lIns="0" tIns="0" rIns="0" bIns="0" rtlCol="0" anchor="t">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r">
              <a:lnSpc>
                <a:spcPct val="110000"/>
              </a:lnSpc>
            </a:pPr>
            <a:r>
              <a:rPr lang="en-US" sz="1200" dirty="0">
                <a:solidFill>
                  <a:srgbClr val="000000"/>
                </a:solidFill>
                <a:latin typeface="Roboto Condensed Light" panose="02000000000000000000" pitchFamily="2" charset="0"/>
                <a:ea typeface="Roboto Condensed Light" panose="02000000000000000000" pitchFamily="2" charset="0"/>
                <a:cs typeface="Mukta ExtraLight" panose="020B0000000000000000" pitchFamily="34" charset="77"/>
              </a:rPr>
              <a:t>Ensures accountability and traceability for AI/ML models</a:t>
            </a:r>
          </a:p>
        </p:txBody>
      </p:sp>
      <p:sp>
        <p:nvSpPr>
          <p:cNvPr id="71" name="TextBox 70">
            <a:extLst>
              <a:ext uri="{FF2B5EF4-FFF2-40B4-BE49-F238E27FC236}">
                <a16:creationId xmlns:a16="http://schemas.microsoft.com/office/drawing/2014/main" id="{28DE8859-A51E-40D4-0F0F-1BCFCEC843B8}"/>
              </a:ext>
            </a:extLst>
          </p:cNvPr>
          <p:cNvSpPr txBox="1"/>
          <p:nvPr/>
        </p:nvSpPr>
        <p:spPr>
          <a:xfrm>
            <a:off x="1746184" y="2099925"/>
            <a:ext cx="1178208" cy="253787"/>
          </a:xfrm>
          <a:prstGeom prst="rect">
            <a:avLst/>
          </a:prstGeom>
          <a:noFill/>
        </p:spPr>
        <p:txBody>
          <a:bodyPr wrap="none" lIns="0" tIns="0" rIns="0" bIns="0" rtlCol="0" anchor="b" anchorCtr="0">
            <a:spAutoFit/>
          </a:bodyPr>
          <a:lstStyle/>
          <a:p>
            <a:pPr algn="r">
              <a:lnSpc>
                <a:spcPct val="110000"/>
              </a:lnSpc>
            </a:pPr>
            <a:r>
              <a:rPr lang="en-US" sz="1600" b="1">
                <a:solidFill>
                  <a:schemeClr val="accent3">
                    <a:lumMod val="75000"/>
                  </a:schemeClr>
                </a:solidFill>
                <a:latin typeface="Montserrat SemiBold" pitchFamily="2" charset="77"/>
                <a:ea typeface="League Spartan" charset="0"/>
                <a:cs typeface="Poppins" pitchFamily="2" charset="77"/>
              </a:rPr>
              <a:t>Monitoring</a:t>
            </a:r>
          </a:p>
        </p:txBody>
      </p:sp>
      <p:sp>
        <p:nvSpPr>
          <p:cNvPr id="72" name="Subtitle 2">
            <a:extLst>
              <a:ext uri="{FF2B5EF4-FFF2-40B4-BE49-F238E27FC236}">
                <a16:creationId xmlns:a16="http://schemas.microsoft.com/office/drawing/2014/main" id="{D93CABC8-F8E3-D2D7-FF44-F9950DB50861}"/>
              </a:ext>
            </a:extLst>
          </p:cNvPr>
          <p:cNvSpPr txBox="1">
            <a:spLocks/>
          </p:cNvSpPr>
          <p:nvPr/>
        </p:nvSpPr>
        <p:spPr>
          <a:xfrm>
            <a:off x="569111" y="2403239"/>
            <a:ext cx="2355282" cy="393377"/>
          </a:xfrm>
          <a:prstGeom prst="rect">
            <a:avLst/>
          </a:prstGeom>
        </p:spPr>
        <p:txBody>
          <a:bodyPr vert="horz" wrap="square" lIns="0" tIns="0" rIns="0" bIns="0" rtlCol="0" anchor="t">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r">
              <a:lnSpc>
                <a:spcPct val="110000"/>
              </a:lnSpc>
            </a:pPr>
            <a:r>
              <a:rPr lang="en-US" sz="1200" dirty="0">
                <a:solidFill>
                  <a:srgbClr val="000000"/>
                </a:solidFill>
                <a:latin typeface="Roboto Condensed Light" panose="02000000000000000000" pitchFamily="2" charset="0"/>
                <a:ea typeface="Roboto Condensed Light" panose="02000000000000000000" pitchFamily="2" charset="0"/>
                <a:cs typeface="Mukta ExtraLight" panose="020B0000000000000000" pitchFamily="34" charset="77"/>
              </a:rPr>
              <a:t>Monitoring compliance and risk of AI/ML systems/models in production</a:t>
            </a:r>
          </a:p>
        </p:txBody>
      </p:sp>
      <p:sp>
        <p:nvSpPr>
          <p:cNvPr id="73" name="TextBox 72">
            <a:extLst>
              <a:ext uri="{FF2B5EF4-FFF2-40B4-BE49-F238E27FC236}">
                <a16:creationId xmlns:a16="http://schemas.microsoft.com/office/drawing/2014/main" id="{864A397F-BEE0-9B0A-93CC-D9271A2C0E81}"/>
              </a:ext>
            </a:extLst>
          </p:cNvPr>
          <p:cNvSpPr txBox="1"/>
          <p:nvPr/>
        </p:nvSpPr>
        <p:spPr>
          <a:xfrm>
            <a:off x="683353" y="4024104"/>
            <a:ext cx="2224968" cy="253787"/>
          </a:xfrm>
          <a:prstGeom prst="rect">
            <a:avLst/>
          </a:prstGeom>
          <a:noFill/>
        </p:spPr>
        <p:txBody>
          <a:bodyPr wrap="none" lIns="0" tIns="0" rIns="0" bIns="0" rtlCol="0" anchor="b" anchorCtr="0">
            <a:spAutoFit/>
          </a:bodyPr>
          <a:lstStyle/>
          <a:p>
            <a:pPr algn="r">
              <a:lnSpc>
                <a:spcPct val="110000"/>
              </a:lnSpc>
            </a:pPr>
            <a:r>
              <a:rPr lang="en-US" sz="1600" b="1">
                <a:solidFill>
                  <a:schemeClr val="accent3">
                    <a:lumMod val="60000"/>
                    <a:lumOff val="40000"/>
                  </a:schemeClr>
                </a:solidFill>
                <a:latin typeface="Montserrat SemiBold" pitchFamily="2" charset="77"/>
                <a:ea typeface="League Spartan" charset="0"/>
                <a:cs typeface="Poppins" pitchFamily="2" charset="77"/>
              </a:rPr>
              <a:t>Tools &amp; Technologies</a:t>
            </a:r>
          </a:p>
        </p:txBody>
      </p:sp>
      <p:sp>
        <p:nvSpPr>
          <p:cNvPr id="76" name="Subtitle 2">
            <a:extLst>
              <a:ext uri="{FF2B5EF4-FFF2-40B4-BE49-F238E27FC236}">
                <a16:creationId xmlns:a16="http://schemas.microsoft.com/office/drawing/2014/main" id="{1683CA12-9045-0C81-0819-EB901B26DC7B}"/>
              </a:ext>
            </a:extLst>
          </p:cNvPr>
          <p:cNvSpPr txBox="1">
            <a:spLocks/>
          </p:cNvSpPr>
          <p:nvPr/>
        </p:nvSpPr>
        <p:spPr>
          <a:xfrm>
            <a:off x="245971" y="4327417"/>
            <a:ext cx="2662352" cy="390556"/>
          </a:xfrm>
          <a:prstGeom prst="rect">
            <a:avLst/>
          </a:prstGeom>
        </p:spPr>
        <p:txBody>
          <a:bodyPr vert="horz" wrap="square" lIns="0" tIns="0" rIns="0" bIns="0" rtlCol="0" anchor="t">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r">
              <a:lnSpc>
                <a:spcPct val="110000"/>
              </a:lnSpc>
            </a:pPr>
            <a:r>
              <a:rPr lang="en-US" sz="1200" dirty="0">
                <a:solidFill>
                  <a:srgbClr val="000000"/>
                </a:solidFill>
                <a:latin typeface="Roboto Condensed Light" panose="02000000000000000000" pitchFamily="2" charset="0"/>
                <a:ea typeface="Roboto Condensed Light" panose="02000000000000000000" pitchFamily="2" charset="0"/>
                <a:cs typeface="Mukta ExtraLight" panose="020B0000000000000000" pitchFamily="34" charset="77"/>
              </a:rPr>
              <a:t>Tools and technologies to support AI governance framework implementation</a:t>
            </a:r>
          </a:p>
        </p:txBody>
      </p:sp>
      <p:sp>
        <p:nvSpPr>
          <p:cNvPr id="77" name="TextBox 76">
            <a:extLst>
              <a:ext uri="{FF2B5EF4-FFF2-40B4-BE49-F238E27FC236}">
                <a16:creationId xmlns:a16="http://schemas.microsoft.com/office/drawing/2014/main" id="{798ED055-D4C5-D8D2-9E09-ED460FF829D2}"/>
              </a:ext>
            </a:extLst>
          </p:cNvPr>
          <p:cNvSpPr txBox="1"/>
          <p:nvPr/>
        </p:nvSpPr>
        <p:spPr>
          <a:xfrm rot="19737528">
            <a:off x="4352008" y="1450145"/>
            <a:ext cx="1525172" cy="319368"/>
          </a:xfrm>
          <a:prstGeom prst="rect">
            <a:avLst/>
          </a:prstGeom>
        </p:spPr>
        <p:txBody>
          <a:bodyPr wrap="square" lIns="0" tIns="0" rIns="0" bIns="0" numCol="1" spcCol="360000" rtlCol="0">
            <a:noAutofit/>
          </a:bodyPr>
          <a:lstStyle/>
          <a:p>
            <a:pPr algn="ctr">
              <a:lnSpc>
                <a:spcPct val="110000"/>
              </a:lnSpc>
              <a:tabLst/>
            </a:pPr>
            <a:r>
              <a:rPr lang="en-US" dirty="0">
                <a:solidFill>
                  <a:srgbClr val="0070C0"/>
                </a:solidFill>
                <a:latin typeface="Roboto Condensed Light" panose="02000000000000000000" pitchFamily="2" charset="0"/>
                <a:ea typeface="Roboto Condensed Light" panose="02000000000000000000" pitchFamily="2" charset="0"/>
                <a:cs typeface="Arial" panose="020B0604020202020204" pitchFamily="34" charset="0"/>
              </a:rPr>
              <a:t>Accountable</a:t>
            </a:r>
          </a:p>
        </p:txBody>
      </p:sp>
    </p:spTree>
    <p:extLst>
      <p:ext uri="{BB962C8B-B14F-4D97-AF65-F5344CB8AC3E}">
        <p14:creationId xmlns:p14="http://schemas.microsoft.com/office/powerpoint/2010/main" val="35287207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C07F83C-53BE-854C-81B6-A99DD6EDD402}"/>
              </a:ext>
            </a:extLst>
          </p:cNvPr>
          <p:cNvSpPr>
            <a:spLocks noGrp="1"/>
          </p:cNvSpPr>
          <p:nvPr>
            <p:ph type="title"/>
          </p:nvPr>
        </p:nvSpPr>
        <p:spPr>
          <a:xfrm>
            <a:off x="171450" y="530398"/>
            <a:ext cx="3019424" cy="1163447"/>
          </a:xfrm>
        </p:spPr>
        <p:txBody>
          <a:bodyPr/>
          <a:lstStyle/>
          <a:p>
            <a:r>
              <a:rPr lang="en-CA" sz="2800" spc="-79" dirty="0"/>
              <a:t>Key</a:t>
            </a:r>
            <a:r>
              <a:rPr lang="en-US" sz="2800" dirty="0"/>
              <a:t> components of AI governance </a:t>
            </a:r>
          </a:p>
        </p:txBody>
      </p:sp>
      <p:sp>
        <p:nvSpPr>
          <p:cNvPr id="8" name="TextBox 7">
            <a:extLst>
              <a:ext uri="{FF2B5EF4-FFF2-40B4-BE49-F238E27FC236}">
                <a16:creationId xmlns:a16="http://schemas.microsoft.com/office/drawing/2014/main" id="{11D1A5FD-88FE-4288-87B4-AAB322EA8C15}"/>
              </a:ext>
            </a:extLst>
          </p:cNvPr>
          <p:cNvSpPr txBox="1"/>
          <p:nvPr/>
        </p:nvSpPr>
        <p:spPr>
          <a:xfrm>
            <a:off x="3655242" y="335845"/>
            <a:ext cx="8270058" cy="6186309"/>
          </a:xfrm>
          <a:prstGeom prst="rect">
            <a:avLst/>
          </a:prstGeom>
          <a:noFill/>
        </p:spPr>
        <p:txBody>
          <a:bodyPr wrap="square">
            <a:spAutoFit/>
          </a:bodyPr>
          <a:lstStyle/>
          <a:p>
            <a:pPr defTabSz="914218"/>
            <a:r>
              <a:rPr lang="en-CA" dirty="0">
                <a:solidFill>
                  <a:srgbClr val="000000"/>
                </a:solidFill>
                <a:latin typeface="Roboto Condensed Light" panose="02000000000000000000" pitchFamily="2" charset="0"/>
                <a:ea typeface="Roboto Condensed Light" panose="02000000000000000000" pitchFamily="2" charset="0"/>
                <a:cs typeface="Arial" panose="020B0604020202020204" pitchFamily="34" charset="0"/>
              </a:rPr>
              <a:t>The AI Governance Framework and program will:</a:t>
            </a:r>
          </a:p>
          <a:p>
            <a:pPr defTabSz="914218"/>
            <a:endParaRPr lang="en-CA" dirty="0">
              <a:solidFill>
                <a:srgbClr val="232323"/>
              </a:solidFill>
              <a:latin typeface="Roboto Condensed Light" panose="02000000000000000000" pitchFamily="2" charset="0"/>
              <a:ea typeface="Roboto Condensed Light" panose="02000000000000000000" pitchFamily="2" charset="0"/>
              <a:cs typeface="Arial" panose="020B0604020202020204" pitchFamily="34" charset="0"/>
            </a:endParaRPr>
          </a:p>
          <a:p>
            <a:pPr marL="342866" indent="-342866" defTabSz="554437" fontAlgn="base">
              <a:buFont typeface="Arial" panose="020B0604020202020204" pitchFamily="34" charset="0"/>
              <a:buChar char="•"/>
            </a:pPr>
            <a:r>
              <a:rPr lang="en-US" dirty="0">
                <a:solidFill>
                  <a:srgbClr val="232323"/>
                </a:solidFill>
                <a:latin typeface="Roboto Condensed Light" panose="02000000000000000000" pitchFamily="2" charset="0"/>
                <a:ea typeface="Roboto Light" panose="02000000000000000000" pitchFamily="2" charset="0"/>
                <a:cs typeface="Arial" panose="020B0604020202020204" pitchFamily="34" charset="0"/>
              </a:rPr>
              <a:t>Define accountability and responsibility for AI.</a:t>
            </a:r>
          </a:p>
          <a:p>
            <a:pPr marL="342866" indent="-342866" defTabSz="554437" fontAlgn="base">
              <a:buFont typeface="Arial" panose="020B0604020202020204" pitchFamily="34" charset="0"/>
              <a:buChar char="•"/>
            </a:pPr>
            <a:r>
              <a:rPr lang="en-US" dirty="0">
                <a:solidFill>
                  <a:srgbClr val="232323"/>
                </a:solidFill>
                <a:latin typeface="Roboto Condensed Light" panose="02000000000000000000" pitchFamily="2" charset="0"/>
                <a:ea typeface="Roboto Light" panose="02000000000000000000" pitchFamily="2" charset="0"/>
                <a:cs typeface="Arial" panose="020B0604020202020204" pitchFamily="34" charset="0"/>
              </a:rPr>
              <a:t>Help to define the AI risk management framework.</a:t>
            </a:r>
            <a:endParaRPr lang="en-CA" dirty="0">
              <a:solidFill>
                <a:srgbClr val="232323"/>
              </a:solidFill>
              <a:latin typeface="Roboto Condensed Light" panose="02000000000000000000" pitchFamily="2" charset="0"/>
              <a:ea typeface="Roboto Condensed Light" panose="02000000000000000000" pitchFamily="2" charset="0"/>
              <a:cs typeface="Arial" panose="020B0604020202020204" pitchFamily="34" charset="0"/>
            </a:endParaRPr>
          </a:p>
          <a:p>
            <a:pPr marL="342866" indent="-342866" defTabSz="554437" fontAlgn="base">
              <a:buFont typeface="Arial" panose="020B0604020202020204" pitchFamily="34" charset="0"/>
              <a:buChar char="•"/>
            </a:pPr>
            <a:r>
              <a:rPr lang="en-US" dirty="0">
                <a:solidFill>
                  <a:srgbClr val="232323"/>
                </a:solidFill>
                <a:latin typeface="Roboto Condensed Light" panose="02000000000000000000" pitchFamily="2" charset="0"/>
                <a:ea typeface="Roboto Light" panose="02000000000000000000" pitchFamily="2" charset="0"/>
                <a:cs typeface="Arial" panose="020B0604020202020204" pitchFamily="34" charset="0"/>
              </a:rPr>
              <a:t>Support the ethical, transparent, and fair use of AI.</a:t>
            </a:r>
          </a:p>
          <a:p>
            <a:pPr marL="342866" indent="-342866" defTabSz="554437" fontAlgn="base">
              <a:buFont typeface="Arial" panose="020B0604020202020204" pitchFamily="34" charset="0"/>
              <a:buChar char="•"/>
            </a:pPr>
            <a:r>
              <a:rPr lang="en-US" dirty="0">
                <a:solidFill>
                  <a:srgbClr val="232323"/>
                </a:solidFill>
                <a:latin typeface="Roboto Condensed Light" panose="02000000000000000000" pitchFamily="2" charset="0"/>
                <a:ea typeface="Roboto Light" panose="02000000000000000000" pitchFamily="2" charset="0"/>
                <a:cs typeface="Arial" panose="020B0604020202020204" pitchFamily="34" charset="0"/>
              </a:rPr>
              <a:t>Define a framework to support ML/AI model governance.</a:t>
            </a:r>
          </a:p>
          <a:p>
            <a:pPr marL="342866" indent="-342866" defTabSz="554437" fontAlgn="base">
              <a:buFont typeface="Arial" panose="020B0604020202020204" pitchFamily="34" charset="0"/>
              <a:buChar char="•"/>
            </a:pPr>
            <a:endParaRPr lang="en-US" dirty="0">
              <a:solidFill>
                <a:srgbClr val="232323"/>
              </a:solidFill>
              <a:latin typeface="Roboto Condensed Light" panose="02000000000000000000" pitchFamily="2" charset="0"/>
              <a:ea typeface="Roboto Light" panose="02000000000000000000" pitchFamily="2" charset="0"/>
              <a:cs typeface="Arial" panose="020B0604020202020204" pitchFamily="34" charset="0"/>
            </a:endParaRPr>
          </a:p>
          <a:p>
            <a:pPr defTabSz="554437" fontAlgn="base"/>
            <a:r>
              <a:rPr lang="en-US" dirty="0">
                <a:solidFill>
                  <a:srgbClr val="232323"/>
                </a:solidFill>
                <a:latin typeface="Roboto Condensed Light" panose="02000000000000000000" pitchFamily="2" charset="0"/>
                <a:ea typeface="Roboto Light" panose="02000000000000000000" pitchFamily="2" charset="0"/>
                <a:cs typeface="Arial" panose="020B0604020202020204" pitchFamily="34" charset="0"/>
              </a:rPr>
              <a:t>The AI Governance Framework helps organizations to govern, monitor, and adopt AI practices and systems.</a:t>
            </a:r>
          </a:p>
          <a:p>
            <a:pPr defTabSz="914218"/>
            <a:endParaRPr lang="en-CA" dirty="0">
              <a:solidFill>
                <a:srgbClr val="232323"/>
              </a:solidFill>
              <a:latin typeface="Roboto Condensed Light" panose="02000000000000000000" pitchFamily="2" charset="0"/>
              <a:ea typeface="Roboto Condensed Light" panose="02000000000000000000" pitchFamily="2" charset="0"/>
              <a:cs typeface="Arial" panose="020B0604020202020204" pitchFamily="34" charset="0"/>
            </a:endParaRPr>
          </a:p>
          <a:p>
            <a:pPr defTabSz="914218"/>
            <a:r>
              <a:rPr lang="en-CA" dirty="0">
                <a:solidFill>
                  <a:srgbClr val="232323"/>
                </a:solidFill>
                <a:latin typeface="Roboto Condensed Light" panose="02000000000000000000" pitchFamily="2" charset="0"/>
                <a:ea typeface="Roboto Condensed Light" panose="02000000000000000000" pitchFamily="2" charset="0"/>
                <a:cs typeface="Arial" panose="020B0604020202020204" pitchFamily="34" charset="0"/>
              </a:rPr>
              <a:t>The </a:t>
            </a:r>
            <a:r>
              <a:rPr lang="en-CA" b="1" dirty="0">
                <a:solidFill>
                  <a:srgbClr val="232323"/>
                </a:solidFill>
                <a:latin typeface="Roboto Condensed Light" panose="02000000000000000000" pitchFamily="2" charset="0"/>
                <a:ea typeface="Roboto Condensed Light" panose="02000000000000000000" pitchFamily="2" charset="0"/>
                <a:cs typeface="Arial" panose="020B0604020202020204" pitchFamily="34" charset="0"/>
              </a:rPr>
              <a:t>key components</a:t>
            </a:r>
            <a:r>
              <a:rPr lang="en-CA" dirty="0">
                <a:solidFill>
                  <a:srgbClr val="232323"/>
                </a:solidFill>
                <a:latin typeface="Roboto Condensed Light" panose="02000000000000000000" pitchFamily="2" charset="0"/>
                <a:ea typeface="Roboto Condensed Light" panose="02000000000000000000" pitchFamily="2" charset="0"/>
                <a:cs typeface="Arial" panose="020B0604020202020204" pitchFamily="34" charset="0"/>
              </a:rPr>
              <a:t> of the AI</a:t>
            </a:r>
            <a:r>
              <a:rPr lang="en-CA" dirty="0">
                <a:solidFill>
                  <a:srgbClr val="000000"/>
                </a:solidFill>
                <a:latin typeface="Roboto Condensed Light" panose="02000000000000000000" pitchFamily="2" charset="0"/>
                <a:ea typeface="Roboto Condensed Light" panose="02000000000000000000" pitchFamily="2" charset="0"/>
                <a:cs typeface="Arial" panose="020B0604020202020204" pitchFamily="34" charset="0"/>
              </a:rPr>
              <a:t> Governance Framework include:</a:t>
            </a:r>
          </a:p>
          <a:p>
            <a:pPr defTabSz="914218"/>
            <a:endParaRPr lang="en-CA" dirty="0">
              <a:solidFill>
                <a:srgbClr val="000000"/>
              </a:solidFill>
              <a:latin typeface="Roboto Condensed Light" panose="02000000000000000000" pitchFamily="2" charset="0"/>
              <a:ea typeface="Roboto Condensed Light" panose="02000000000000000000" pitchFamily="2" charset="0"/>
              <a:cs typeface="Arial" panose="020B0604020202020204" pitchFamily="34" charset="0"/>
            </a:endParaRPr>
          </a:p>
          <a:p>
            <a:pPr marL="285721" indent="-285721" defTabSz="914218">
              <a:buFont typeface="Arial" panose="020B0604020202020204" pitchFamily="34" charset="0"/>
              <a:buChar char="•"/>
            </a:pPr>
            <a:r>
              <a:rPr lang="en-CA" dirty="0">
                <a:solidFill>
                  <a:srgbClr val="000000"/>
                </a:solidFill>
                <a:latin typeface="Roboto Condensed Light" panose="02000000000000000000" pitchFamily="2" charset="0"/>
                <a:ea typeface="Roboto Condensed Light" panose="02000000000000000000" pitchFamily="2" charset="0"/>
                <a:cs typeface="Arial" panose="020B0604020202020204" pitchFamily="34" charset="0"/>
              </a:rPr>
              <a:t>AI organization, AI ownership </a:t>
            </a:r>
          </a:p>
          <a:p>
            <a:pPr marL="285721" indent="-285721" defTabSz="914218">
              <a:buFont typeface="Arial" panose="020B0604020202020204" pitchFamily="34" charset="0"/>
              <a:buChar char="•"/>
            </a:pPr>
            <a:r>
              <a:rPr lang="en-CA" dirty="0">
                <a:solidFill>
                  <a:srgbClr val="000000"/>
                </a:solidFill>
                <a:latin typeface="Roboto Condensed Light" panose="02000000000000000000" pitchFamily="2" charset="0"/>
                <a:ea typeface="Roboto Condensed Light" panose="02000000000000000000" pitchFamily="2" charset="0"/>
                <a:cs typeface="Arial" panose="020B0604020202020204" pitchFamily="34" charset="0"/>
              </a:rPr>
              <a:t>Operating model</a:t>
            </a:r>
          </a:p>
          <a:p>
            <a:pPr marL="285721" indent="-285721" defTabSz="914218">
              <a:buFont typeface="Arial" panose="020B0604020202020204" pitchFamily="34" charset="0"/>
              <a:buChar char="•"/>
            </a:pPr>
            <a:r>
              <a:rPr lang="en-CA" dirty="0">
                <a:solidFill>
                  <a:srgbClr val="000000"/>
                </a:solidFill>
                <a:latin typeface="Roboto Condensed Light" panose="02000000000000000000" pitchFamily="2" charset="0"/>
                <a:ea typeface="Roboto Condensed Light" panose="02000000000000000000" pitchFamily="2" charset="0"/>
                <a:cs typeface="Arial" panose="020B0604020202020204" pitchFamily="34" charset="0"/>
              </a:rPr>
              <a:t>Policies/procedures/standards to support the AI governance program</a:t>
            </a:r>
          </a:p>
          <a:p>
            <a:pPr marL="285721" indent="-285721" defTabSz="914218">
              <a:buFont typeface="Arial" panose="020B0604020202020204" pitchFamily="34" charset="0"/>
              <a:buChar char="•"/>
            </a:pPr>
            <a:r>
              <a:rPr lang="en-CA" dirty="0">
                <a:solidFill>
                  <a:srgbClr val="000000"/>
                </a:solidFill>
                <a:latin typeface="Roboto Condensed Light" panose="02000000000000000000" pitchFamily="2" charset="0"/>
                <a:ea typeface="Roboto Condensed Light" panose="02000000000000000000" pitchFamily="2" charset="0"/>
                <a:cs typeface="Arial" panose="020B0604020202020204" pitchFamily="34" charset="0"/>
              </a:rPr>
              <a:t>Risk and compliance</a:t>
            </a:r>
          </a:p>
          <a:p>
            <a:pPr marL="285721" indent="-285721" defTabSz="914218">
              <a:buFont typeface="Arial" panose="020B0604020202020204" pitchFamily="34" charset="0"/>
              <a:buChar char="•"/>
            </a:pPr>
            <a:r>
              <a:rPr lang="en-CA" dirty="0">
                <a:solidFill>
                  <a:srgbClr val="000000"/>
                </a:solidFill>
                <a:latin typeface="Roboto Condensed Light" panose="02000000000000000000" pitchFamily="2" charset="0"/>
                <a:ea typeface="Roboto Condensed Light" panose="02000000000000000000" pitchFamily="2" charset="0"/>
                <a:cs typeface="Arial" panose="020B0604020202020204" pitchFamily="34" charset="0"/>
              </a:rPr>
              <a:t>Model governance</a:t>
            </a:r>
          </a:p>
          <a:p>
            <a:pPr marL="285721" indent="-285721" defTabSz="914218">
              <a:buFont typeface="Arial" panose="020B0604020202020204" pitchFamily="34" charset="0"/>
              <a:buChar char="•"/>
            </a:pPr>
            <a:r>
              <a:rPr lang="en-CA" dirty="0">
                <a:solidFill>
                  <a:srgbClr val="000000"/>
                </a:solidFill>
                <a:latin typeface="Roboto Condensed Light" panose="02000000000000000000" pitchFamily="2" charset="0"/>
                <a:ea typeface="Roboto Condensed Light" panose="02000000000000000000" pitchFamily="2" charset="0"/>
                <a:cs typeface="Arial" panose="020B0604020202020204" pitchFamily="34" charset="0"/>
              </a:rPr>
              <a:t>Tools and technologies to support AI </a:t>
            </a:r>
          </a:p>
          <a:p>
            <a:pPr marL="285721" indent="-285721" defTabSz="914218">
              <a:buFont typeface="Arial" panose="020B0604020202020204" pitchFamily="34" charset="0"/>
              <a:buChar char="•"/>
            </a:pPr>
            <a:r>
              <a:rPr lang="en-CA" dirty="0">
                <a:solidFill>
                  <a:srgbClr val="000000"/>
                </a:solidFill>
                <a:latin typeface="Roboto Condensed Light" panose="02000000000000000000" pitchFamily="2" charset="0"/>
                <a:ea typeface="Roboto Condensed Light" panose="02000000000000000000" pitchFamily="2" charset="0"/>
                <a:cs typeface="Arial" panose="020B0604020202020204" pitchFamily="34" charset="0"/>
              </a:rPr>
              <a:t>Monitoring of AI system in production</a:t>
            </a:r>
          </a:p>
          <a:p>
            <a:pPr marL="285721" indent="-285721" defTabSz="914218">
              <a:buFont typeface="Arial" panose="020B0604020202020204" pitchFamily="34" charset="0"/>
              <a:buChar char="•"/>
            </a:pPr>
            <a:endParaRPr lang="en-CA" dirty="0">
              <a:solidFill>
                <a:srgbClr val="000000"/>
              </a:solidFill>
              <a:latin typeface="Roboto Condensed Light" panose="02000000000000000000" pitchFamily="2" charset="0"/>
              <a:ea typeface="Roboto Condensed Light" panose="02000000000000000000" pitchFamily="2" charset="0"/>
              <a:cs typeface="Arial" panose="020B0604020202020204" pitchFamily="34" charset="0"/>
            </a:endParaRPr>
          </a:p>
          <a:p>
            <a:pPr defTabSz="914218"/>
            <a:r>
              <a:rPr lang="en-CA" dirty="0">
                <a:solidFill>
                  <a:srgbClr val="000000"/>
                </a:solidFill>
                <a:latin typeface="Roboto Condensed Light" panose="02000000000000000000" pitchFamily="2" charset="0"/>
                <a:ea typeface="Roboto Condensed Light" panose="02000000000000000000" pitchFamily="2" charset="0"/>
                <a:cs typeface="Arial" panose="020B0604020202020204" pitchFamily="34" charset="0"/>
              </a:rPr>
              <a:t>The AI Governance Framework should also define a set of metrics and key performance indicators (KPIs) that can be used to measure the success of the framework implementation.</a:t>
            </a:r>
          </a:p>
        </p:txBody>
      </p:sp>
    </p:spTree>
    <p:extLst>
      <p:ext uri="{BB962C8B-B14F-4D97-AF65-F5344CB8AC3E}">
        <p14:creationId xmlns:p14="http://schemas.microsoft.com/office/powerpoint/2010/main" val="287679867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Slide-Generic">
  <a:themeElements>
    <a:clrScheme name="Custom 1">
      <a:dk1>
        <a:srgbClr val="494949"/>
      </a:dk1>
      <a:lt1>
        <a:srgbClr val="FFFFFF"/>
      </a:lt1>
      <a:dk2>
        <a:srgbClr val="494949"/>
      </a:dk2>
      <a:lt2>
        <a:srgbClr val="FFFFFF"/>
      </a:lt2>
      <a:accent1>
        <a:srgbClr val="2576B7"/>
      </a:accent1>
      <a:accent2>
        <a:srgbClr val="5E3391"/>
      </a:accent2>
      <a:accent3>
        <a:srgbClr val="EFC351"/>
      </a:accent3>
      <a:accent4>
        <a:srgbClr val="289D48"/>
      </a:accent4>
      <a:accent5>
        <a:srgbClr val="B3242E"/>
      </a:accent5>
      <a:accent6>
        <a:srgbClr val="F17926"/>
      </a:accent6>
      <a:hlink>
        <a:srgbClr val="2476B7"/>
      </a:hlink>
      <a:folHlink>
        <a:srgbClr val="16476E"/>
      </a:folHlink>
    </a:clrScheme>
    <a:fontScheme name="Custom 1">
      <a:majorFont>
        <a:latin typeface="Montserrat SemiBold"/>
        <a:ea typeface=""/>
        <a:cs typeface=""/>
      </a:majorFont>
      <a:minorFont>
        <a:latin typeface="Roboto Condense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wrap="square" lIns="0" tIns="0" rIns="0" bIns="0" numCol="1" spcCol="360000" rtlCol="0">
        <a:noAutofit/>
      </a:bodyPr>
      <a:lstStyle>
        <a:defPPr marL="179388" indent="-179388" algn="l">
          <a:lnSpc>
            <a:spcPct val="110000"/>
          </a:lnSpc>
          <a:buFont typeface="Arial" panose="020B0604020202020204" pitchFamily="34" charset="0"/>
          <a:buChar char="•"/>
          <a:tabLst/>
          <a:defRPr sz="1400" dirty="0" err="1" smtClean="0">
            <a:solidFill>
              <a:schemeClr val="tx1">
                <a:lumMod val="50000"/>
              </a:schemeClr>
            </a:solidFill>
            <a:latin typeface="Roboto Condensed Light" panose="02000000000000000000" pitchFamily="2" charset="0"/>
            <a:ea typeface="Roboto Condensed Light" panose="02000000000000000000" pitchFamily="2"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Slide-Generic">
  <a:themeElements>
    <a:clrScheme name="Custom 3">
      <a:dk1>
        <a:srgbClr val="494949"/>
      </a:dk1>
      <a:lt1>
        <a:srgbClr val="FFFFFF"/>
      </a:lt1>
      <a:dk2>
        <a:srgbClr val="494949"/>
      </a:dk2>
      <a:lt2>
        <a:srgbClr val="FFFFFF"/>
      </a:lt2>
      <a:accent1>
        <a:srgbClr val="2576B7"/>
      </a:accent1>
      <a:accent2>
        <a:srgbClr val="5090C4"/>
      </a:accent2>
      <a:accent3>
        <a:srgbClr val="15466D"/>
      </a:accent3>
      <a:accent4>
        <a:srgbClr val="299C47"/>
      </a:accent4>
      <a:accent5>
        <a:srgbClr val="494A4A"/>
      </a:accent5>
      <a:accent6>
        <a:srgbClr val="717171"/>
      </a:accent6>
      <a:hlink>
        <a:srgbClr val="2476B7"/>
      </a:hlink>
      <a:folHlink>
        <a:srgbClr val="16476E"/>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wrap="square" lIns="0" tIns="0" rIns="0" bIns="0" numCol="1" spcCol="360000" rtlCol="0">
        <a:noAutofit/>
      </a:bodyPr>
      <a:lstStyle>
        <a:defPPr marL="179388" indent="-179388" algn="l">
          <a:lnSpc>
            <a:spcPct val="110000"/>
          </a:lnSpc>
          <a:buFont typeface="Arial" panose="020B0604020202020204" pitchFamily="34" charset="0"/>
          <a:buChar char="•"/>
          <a:tabLst/>
          <a:defRPr sz="1400" dirty="0" err="1" smtClean="0">
            <a:solidFill>
              <a:schemeClr val="tx1">
                <a:lumMod val="50000"/>
              </a:schemeClr>
            </a:solidFill>
            <a:latin typeface="Roboto Condensed Light" panose="02000000000000000000" pitchFamily="2" charset="0"/>
            <a:ea typeface="Roboto Condensed Light" panose="02000000000000000000" pitchFamily="2"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2_Slide-Generic">
  <a:themeElements>
    <a:clrScheme name="Custom 1">
      <a:dk1>
        <a:srgbClr val="494949"/>
      </a:dk1>
      <a:lt1>
        <a:srgbClr val="FFFFFF"/>
      </a:lt1>
      <a:dk2>
        <a:srgbClr val="494949"/>
      </a:dk2>
      <a:lt2>
        <a:srgbClr val="FFFFFF"/>
      </a:lt2>
      <a:accent1>
        <a:srgbClr val="2576B7"/>
      </a:accent1>
      <a:accent2>
        <a:srgbClr val="5E3391"/>
      </a:accent2>
      <a:accent3>
        <a:srgbClr val="EFC351"/>
      </a:accent3>
      <a:accent4>
        <a:srgbClr val="289D48"/>
      </a:accent4>
      <a:accent5>
        <a:srgbClr val="B3242E"/>
      </a:accent5>
      <a:accent6>
        <a:srgbClr val="F17926"/>
      </a:accent6>
      <a:hlink>
        <a:srgbClr val="2476B7"/>
      </a:hlink>
      <a:folHlink>
        <a:srgbClr val="16476E"/>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wrap="square" lIns="0" tIns="0" rIns="0" bIns="0" numCol="1" spcCol="360000" rtlCol="0">
        <a:noAutofit/>
      </a:bodyPr>
      <a:lstStyle>
        <a:defPPr marL="179388" indent="-179388" algn="l">
          <a:lnSpc>
            <a:spcPct val="110000"/>
          </a:lnSpc>
          <a:buFont typeface="Arial" panose="020B0604020202020204" pitchFamily="34" charset="0"/>
          <a:buChar char="•"/>
          <a:tabLst/>
          <a:defRPr sz="1400" dirty="0" err="1" smtClean="0">
            <a:solidFill>
              <a:schemeClr val="tx1">
                <a:lumMod val="50000"/>
              </a:schemeClr>
            </a:solidFill>
            <a:latin typeface="Roboto Condensed Light" panose="02000000000000000000" pitchFamily="2" charset="0"/>
            <a:ea typeface="Roboto Condensed Light" panose="02000000000000000000" pitchFamily="2"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3_Slide-Generic">
  <a:themeElements>
    <a:clrScheme name="Custom 1">
      <a:dk1>
        <a:srgbClr val="494949"/>
      </a:dk1>
      <a:lt1>
        <a:srgbClr val="FFFFFF"/>
      </a:lt1>
      <a:dk2>
        <a:srgbClr val="494949"/>
      </a:dk2>
      <a:lt2>
        <a:srgbClr val="FFFFFF"/>
      </a:lt2>
      <a:accent1>
        <a:srgbClr val="2576B7"/>
      </a:accent1>
      <a:accent2>
        <a:srgbClr val="5E3391"/>
      </a:accent2>
      <a:accent3>
        <a:srgbClr val="EFC351"/>
      </a:accent3>
      <a:accent4>
        <a:srgbClr val="289D48"/>
      </a:accent4>
      <a:accent5>
        <a:srgbClr val="B3242E"/>
      </a:accent5>
      <a:accent6>
        <a:srgbClr val="F17926"/>
      </a:accent6>
      <a:hlink>
        <a:srgbClr val="2476B7"/>
      </a:hlink>
      <a:folHlink>
        <a:srgbClr val="16476E"/>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wrap="square" lIns="0" tIns="0" rIns="0" bIns="0" numCol="1" spcCol="360000" rtlCol="0">
        <a:noAutofit/>
      </a:bodyPr>
      <a:lstStyle>
        <a:defPPr marL="179388" indent="-179388" algn="l">
          <a:lnSpc>
            <a:spcPct val="110000"/>
          </a:lnSpc>
          <a:buFont typeface="Arial" panose="020B0604020202020204" pitchFamily="34" charset="0"/>
          <a:buChar char="•"/>
          <a:tabLst/>
          <a:defRPr sz="1400" dirty="0" err="1" smtClean="0">
            <a:solidFill>
              <a:schemeClr val="tx1">
                <a:lumMod val="50000"/>
              </a:schemeClr>
            </a:solidFill>
            <a:latin typeface="Roboto Condensed Light" panose="02000000000000000000" pitchFamily="2" charset="0"/>
            <a:ea typeface="Roboto Condensed Light" panose="02000000000000000000" pitchFamily="2"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BackCovers&amp;Dividers-Dark">
  <a:themeElements>
    <a:clrScheme name="Info-Tech-ResearchDeck">
      <a:dk1>
        <a:srgbClr val="494A4A"/>
      </a:dk1>
      <a:lt1>
        <a:srgbClr val="FFFFFF"/>
      </a:lt1>
      <a:dk2>
        <a:srgbClr val="494A4A"/>
      </a:dk2>
      <a:lt2>
        <a:srgbClr val="FFFFFF"/>
      </a:lt2>
      <a:accent1>
        <a:srgbClr val="2576B6"/>
      </a:accent1>
      <a:accent2>
        <a:srgbClr val="5D3291"/>
      </a:accent2>
      <a:accent3>
        <a:srgbClr val="F7C435"/>
      </a:accent3>
      <a:accent4>
        <a:srgbClr val="299C47"/>
      </a:accent4>
      <a:accent5>
        <a:srgbClr val="B3252E"/>
      </a:accent5>
      <a:accent6>
        <a:srgbClr val="F07925"/>
      </a:accent6>
      <a:hlink>
        <a:srgbClr val="2576B6"/>
      </a:hlink>
      <a:folHlink>
        <a:srgbClr val="16476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bodyPr wrap="square" lIns="0" tIns="0" rIns="0" bIns="0" numCol="1" spcCol="360000" rtlCol="0">
        <a:noAutofit/>
      </a:bodyPr>
      <a:lstStyle>
        <a:defPPr marL="179388" indent="-179388" algn="l">
          <a:lnSpc>
            <a:spcPct val="110000"/>
          </a:lnSpc>
          <a:buFont typeface="Arial" panose="020B0604020202020204" pitchFamily="34" charset="0"/>
          <a:buChar char="•"/>
          <a:tabLst/>
          <a:defRPr sz="1400" dirty="0" err="1" smtClean="0">
            <a:solidFill>
              <a:schemeClr val="tx1">
                <a:lumMod val="50000"/>
              </a:schemeClr>
            </a:solidFill>
            <a:latin typeface="Roboto Condensed Light" panose="02000000000000000000" pitchFamily="2" charset="0"/>
            <a:ea typeface="Roboto Condensed Light" panose="02000000000000000000" pitchFamily="2" charset="0"/>
          </a:defRPr>
        </a:defPPr>
      </a:lstStyle>
    </a:txDef>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5484</Words>
  <Application>Microsoft Office PowerPoint</Application>
  <PresentationFormat>Widescreen</PresentationFormat>
  <Paragraphs>389</Paragraphs>
  <Slides>28</Slides>
  <Notes>11</Notes>
  <HiddenSlides>0</HiddenSlides>
  <MMClips>0</MMClips>
  <ScaleCrop>false</ScaleCrop>
  <HeadingPairs>
    <vt:vector size="6" baseType="variant">
      <vt:variant>
        <vt:lpstr>Fonts Used</vt:lpstr>
      </vt:variant>
      <vt:variant>
        <vt:i4>11</vt:i4>
      </vt:variant>
      <vt:variant>
        <vt:lpstr>Theme</vt:lpstr>
      </vt:variant>
      <vt:variant>
        <vt:i4>6</vt:i4>
      </vt:variant>
      <vt:variant>
        <vt:lpstr>Slide Titles</vt:lpstr>
      </vt:variant>
      <vt:variant>
        <vt:i4>28</vt:i4>
      </vt:variant>
    </vt:vector>
  </HeadingPairs>
  <TitlesOfParts>
    <vt:vector size="45" baseType="lpstr">
      <vt:lpstr>Arial</vt:lpstr>
      <vt:lpstr>Roboto Condensed Light</vt:lpstr>
      <vt:lpstr>Exo Light</vt:lpstr>
      <vt:lpstr>Courier New</vt:lpstr>
      <vt:lpstr>Roboto Condensed</vt:lpstr>
      <vt:lpstr>Montserrat Medium</vt:lpstr>
      <vt:lpstr>Calibri</vt:lpstr>
      <vt:lpstr>Montserrat SemiBold</vt:lpstr>
      <vt:lpstr>Montserrat Light</vt:lpstr>
      <vt:lpstr>Exo</vt:lpstr>
      <vt:lpstr>Montserrat</vt:lpstr>
      <vt:lpstr>Office Theme</vt:lpstr>
      <vt:lpstr>Slide-Generic</vt:lpstr>
      <vt:lpstr>1_Slide-Generic</vt:lpstr>
      <vt:lpstr>2_Slide-Generic</vt:lpstr>
      <vt:lpstr>3_Slide-Generic</vt:lpstr>
      <vt:lpstr>BackCovers&amp;Dividers-Dark</vt:lpstr>
      <vt:lpstr>PowerPoint Presentation</vt:lpstr>
      <vt:lpstr>Are you ready for AI? </vt:lpstr>
      <vt:lpstr>Regulations and risk assessment tools</vt:lpstr>
      <vt:lpstr>AI policies around the world</vt:lpstr>
      <vt:lpstr>The need for AI governance</vt:lpstr>
      <vt:lpstr>Key concepts</vt:lpstr>
      <vt:lpstr>Key concepts – explainable, transparent and trustworthy</vt:lpstr>
      <vt:lpstr>AI Governance Framework</vt:lpstr>
      <vt:lpstr>Key components of AI governance </vt:lpstr>
      <vt:lpstr>AI ownership </vt:lpstr>
      <vt:lpstr>AI governance organization</vt:lpstr>
      <vt:lpstr>AI Governance Council – roles and responsibilities</vt:lpstr>
      <vt:lpstr>AI Center of Excellence – roles and responsibilities</vt:lpstr>
      <vt:lpstr>AI/data science team – roles and responsibilities</vt:lpstr>
      <vt:lpstr>Operating model – alignment with other governance structures</vt:lpstr>
      <vt:lpstr>AI governance – operating model</vt:lpstr>
      <vt:lpstr>AI governance – processes</vt:lpstr>
      <vt:lpstr>Potential AI risks</vt:lpstr>
      <vt:lpstr>AI risk management framework</vt:lpstr>
      <vt:lpstr>Define policies and procedures to support implementation of AI governance</vt:lpstr>
      <vt:lpstr>AI/Machine Learning Model Lifecycle</vt:lpstr>
      <vt:lpstr>Model governance</vt:lpstr>
      <vt:lpstr>Tools and technologies to support AI governance</vt:lpstr>
      <vt:lpstr>Monitoring AI systems in production</vt:lpstr>
      <vt:lpstr>PowerPoint Presentation</vt:lpstr>
      <vt:lpstr>Bibliography </vt:lpstr>
      <vt:lpstr>Bibliography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2022-11-14T21:52:35Z</dcterms:created>
  <dcterms:modified xsi:type="dcterms:W3CDTF">2022-11-15T21:04:08Z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7d24214e-5322-4789-8422-cbe411bc3a74_Enabled">
    <vt:lpwstr>true</vt:lpwstr>
  </property>
  <property fmtid="{D5CDD505-2E9C-101B-9397-08002B2CF9AE}" pid="3" name="MSIP_Label_7d24214e-5322-4789-8422-cbe411bc3a74_SetDate">
    <vt:lpwstr>2022-11-14T21:52:39Z</vt:lpwstr>
  </property>
  <property fmtid="{D5CDD505-2E9C-101B-9397-08002B2CF9AE}" pid="4" name="MSIP_Label_7d24214e-5322-4789-8422-cbe411bc3a74_Method">
    <vt:lpwstr>Standard</vt:lpwstr>
  </property>
  <property fmtid="{D5CDD505-2E9C-101B-9397-08002B2CF9AE}" pid="5" name="MSIP_Label_7d24214e-5322-4789-8422-cbe411bc3a74_Name">
    <vt:lpwstr>7d24214e-5322-4789-8422-cbe411bc3a74</vt:lpwstr>
  </property>
  <property fmtid="{D5CDD505-2E9C-101B-9397-08002B2CF9AE}" pid="6" name="MSIP_Label_7d24214e-5322-4789-8422-cbe411bc3a74_SiteId">
    <vt:lpwstr>113d1920-a1e0-48cf-a70a-868cbb03f3f6</vt:lpwstr>
  </property>
  <property fmtid="{D5CDD505-2E9C-101B-9397-08002B2CF9AE}" pid="7" name="MSIP_Label_7d24214e-5322-4789-8422-cbe411bc3a74_ActionId">
    <vt:lpwstr>5a339491-be47-452f-bb2d-37a7d1b906a8</vt:lpwstr>
  </property>
  <property fmtid="{D5CDD505-2E9C-101B-9397-08002B2CF9AE}" pid="8" name="MSIP_Label_7d24214e-5322-4789-8422-cbe411bc3a74_ContentBits">
    <vt:lpwstr>0</vt:lpwstr>
  </property>
</Properties>
</file>